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2519600" cy="30175200"/>
  <p:notesSz cx="6858000" cy="9144000"/>
  <p:defaultTextStyle>
    <a:defPPr>
      <a:defRPr lang="en-US"/>
    </a:defPPr>
    <a:lvl1pPr marL="0" algn="l" defTabSz="3489350" rtl="0" eaLnBrk="1" latinLnBrk="0" hangingPunct="1">
      <a:defRPr sz="6869" kern="1200">
        <a:solidFill>
          <a:schemeClr val="tx1"/>
        </a:solidFill>
        <a:latin typeface="+mn-lt"/>
        <a:ea typeface="+mn-ea"/>
        <a:cs typeface="+mn-cs"/>
      </a:defRPr>
    </a:lvl1pPr>
    <a:lvl2pPr marL="1744675" algn="l" defTabSz="3489350" rtl="0" eaLnBrk="1" latinLnBrk="0" hangingPunct="1">
      <a:defRPr sz="6869" kern="1200">
        <a:solidFill>
          <a:schemeClr val="tx1"/>
        </a:solidFill>
        <a:latin typeface="+mn-lt"/>
        <a:ea typeface="+mn-ea"/>
        <a:cs typeface="+mn-cs"/>
      </a:defRPr>
    </a:lvl2pPr>
    <a:lvl3pPr marL="3489350" algn="l" defTabSz="3489350" rtl="0" eaLnBrk="1" latinLnBrk="0" hangingPunct="1">
      <a:defRPr sz="6869" kern="1200">
        <a:solidFill>
          <a:schemeClr val="tx1"/>
        </a:solidFill>
        <a:latin typeface="+mn-lt"/>
        <a:ea typeface="+mn-ea"/>
        <a:cs typeface="+mn-cs"/>
      </a:defRPr>
    </a:lvl3pPr>
    <a:lvl4pPr marL="5234026" algn="l" defTabSz="3489350" rtl="0" eaLnBrk="1" latinLnBrk="0" hangingPunct="1">
      <a:defRPr sz="6869" kern="1200">
        <a:solidFill>
          <a:schemeClr val="tx1"/>
        </a:solidFill>
        <a:latin typeface="+mn-lt"/>
        <a:ea typeface="+mn-ea"/>
        <a:cs typeface="+mn-cs"/>
      </a:defRPr>
    </a:lvl4pPr>
    <a:lvl5pPr marL="6978701" algn="l" defTabSz="3489350" rtl="0" eaLnBrk="1" latinLnBrk="0" hangingPunct="1">
      <a:defRPr sz="6869" kern="1200">
        <a:solidFill>
          <a:schemeClr val="tx1"/>
        </a:solidFill>
        <a:latin typeface="+mn-lt"/>
        <a:ea typeface="+mn-ea"/>
        <a:cs typeface="+mn-cs"/>
      </a:defRPr>
    </a:lvl5pPr>
    <a:lvl6pPr marL="8723376" algn="l" defTabSz="3489350" rtl="0" eaLnBrk="1" latinLnBrk="0" hangingPunct="1">
      <a:defRPr sz="6869" kern="1200">
        <a:solidFill>
          <a:schemeClr val="tx1"/>
        </a:solidFill>
        <a:latin typeface="+mn-lt"/>
        <a:ea typeface="+mn-ea"/>
        <a:cs typeface="+mn-cs"/>
      </a:defRPr>
    </a:lvl6pPr>
    <a:lvl7pPr marL="10468051" algn="l" defTabSz="3489350" rtl="0" eaLnBrk="1" latinLnBrk="0" hangingPunct="1">
      <a:defRPr sz="6869" kern="1200">
        <a:solidFill>
          <a:schemeClr val="tx1"/>
        </a:solidFill>
        <a:latin typeface="+mn-lt"/>
        <a:ea typeface="+mn-ea"/>
        <a:cs typeface="+mn-cs"/>
      </a:defRPr>
    </a:lvl7pPr>
    <a:lvl8pPr marL="12212726" algn="l" defTabSz="3489350" rtl="0" eaLnBrk="1" latinLnBrk="0" hangingPunct="1">
      <a:defRPr sz="6869" kern="1200">
        <a:solidFill>
          <a:schemeClr val="tx1"/>
        </a:solidFill>
        <a:latin typeface="+mn-lt"/>
        <a:ea typeface="+mn-ea"/>
        <a:cs typeface="+mn-cs"/>
      </a:defRPr>
    </a:lvl8pPr>
    <a:lvl9pPr marL="13957402" algn="l" defTabSz="3489350" rtl="0" eaLnBrk="1" latinLnBrk="0" hangingPunct="1">
      <a:defRPr sz="6869"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4D1C331-78B4-EA4F-8620-7D63A63B928F}">
          <p14:sldIdLst>
            <p14:sldId id="2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2C0C"/>
    <a:srgbClr val="FF9C94"/>
    <a:srgbClr val="D7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88"/>
    <p:restoredTop sz="95037"/>
  </p:normalViewPr>
  <p:slideViewPr>
    <p:cSldViewPr snapToGrid="0" snapToObjects="1">
      <p:cViewPr>
        <p:scale>
          <a:sx n="46" d="100"/>
          <a:sy n="46" d="100"/>
        </p:scale>
        <p:origin x="-7264" y="-450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23172A-7330-254E-A7A1-AFB8735DF7C9}" type="datetimeFigureOut">
              <a:rPr lang="en-US" smtClean="0"/>
              <a:t>12/5/19</a:t>
            </a:fld>
            <a:endParaRPr lang="en-US"/>
          </a:p>
        </p:txBody>
      </p:sp>
      <p:sp>
        <p:nvSpPr>
          <p:cNvPr id="4" name="Slide Image Placeholder 3"/>
          <p:cNvSpPr>
            <a:spLocks noGrp="1" noRot="1" noChangeAspect="1"/>
          </p:cNvSpPr>
          <p:nvPr>
            <p:ph type="sldImg" idx="2"/>
          </p:nvPr>
        </p:nvSpPr>
        <p:spPr>
          <a:xfrm>
            <a:off x="1254125" y="1143000"/>
            <a:ext cx="43497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F55B3-DD0F-9546-8F9F-5D5D9A610563}" type="slidenum">
              <a:rPr lang="en-US" smtClean="0"/>
              <a:t>‹#›</a:t>
            </a:fld>
            <a:endParaRPr lang="en-US"/>
          </a:p>
        </p:txBody>
      </p:sp>
    </p:spTree>
    <p:extLst>
      <p:ext uri="{BB962C8B-B14F-4D97-AF65-F5344CB8AC3E}">
        <p14:creationId xmlns:p14="http://schemas.microsoft.com/office/powerpoint/2010/main" val="298395215"/>
      </p:ext>
    </p:extLst>
  </p:cSld>
  <p:clrMap bg1="lt1" tx1="dk1" bg2="lt2" tx2="dk2" accent1="accent1" accent2="accent2" accent3="accent3" accent4="accent4" accent5="accent5" accent6="accent6" hlink="hlink" folHlink="folHlink"/>
  <p:notesStyle>
    <a:lvl1pPr marL="0" algn="l" defTabSz="3489350" rtl="0" eaLnBrk="1" latinLnBrk="0" hangingPunct="1">
      <a:defRPr sz="4579" kern="1200">
        <a:solidFill>
          <a:schemeClr val="tx1"/>
        </a:solidFill>
        <a:latin typeface="+mn-lt"/>
        <a:ea typeface="+mn-ea"/>
        <a:cs typeface="+mn-cs"/>
      </a:defRPr>
    </a:lvl1pPr>
    <a:lvl2pPr marL="1744675" algn="l" defTabSz="3489350" rtl="0" eaLnBrk="1" latinLnBrk="0" hangingPunct="1">
      <a:defRPr sz="4579" kern="1200">
        <a:solidFill>
          <a:schemeClr val="tx1"/>
        </a:solidFill>
        <a:latin typeface="+mn-lt"/>
        <a:ea typeface="+mn-ea"/>
        <a:cs typeface="+mn-cs"/>
      </a:defRPr>
    </a:lvl2pPr>
    <a:lvl3pPr marL="3489350" algn="l" defTabSz="3489350" rtl="0" eaLnBrk="1" latinLnBrk="0" hangingPunct="1">
      <a:defRPr sz="4579" kern="1200">
        <a:solidFill>
          <a:schemeClr val="tx1"/>
        </a:solidFill>
        <a:latin typeface="+mn-lt"/>
        <a:ea typeface="+mn-ea"/>
        <a:cs typeface="+mn-cs"/>
      </a:defRPr>
    </a:lvl3pPr>
    <a:lvl4pPr marL="5234026" algn="l" defTabSz="3489350" rtl="0" eaLnBrk="1" latinLnBrk="0" hangingPunct="1">
      <a:defRPr sz="4579" kern="1200">
        <a:solidFill>
          <a:schemeClr val="tx1"/>
        </a:solidFill>
        <a:latin typeface="+mn-lt"/>
        <a:ea typeface="+mn-ea"/>
        <a:cs typeface="+mn-cs"/>
      </a:defRPr>
    </a:lvl4pPr>
    <a:lvl5pPr marL="6978701" algn="l" defTabSz="3489350" rtl="0" eaLnBrk="1" latinLnBrk="0" hangingPunct="1">
      <a:defRPr sz="4579" kern="1200">
        <a:solidFill>
          <a:schemeClr val="tx1"/>
        </a:solidFill>
        <a:latin typeface="+mn-lt"/>
        <a:ea typeface="+mn-ea"/>
        <a:cs typeface="+mn-cs"/>
      </a:defRPr>
    </a:lvl5pPr>
    <a:lvl6pPr marL="8723376" algn="l" defTabSz="3489350" rtl="0" eaLnBrk="1" latinLnBrk="0" hangingPunct="1">
      <a:defRPr sz="4579" kern="1200">
        <a:solidFill>
          <a:schemeClr val="tx1"/>
        </a:solidFill>
        <a:latin typeface="+mn-lt"/>
        <a:ea typeface="+mn-ea"/>
        <a:cs typeface="+mn-cs"/>
      </a:defRPr>
    </a:lvl6pPr>
    <a:lvl7pPr marL="10468051" algn="l" defTabSz="3489350" rtl="0" eaLnBrk="1" latinLnBrk="0" hangingPunct="1">
      <a:defRPr sz="4579" kern="1200">
        <a:solidFill>
          <a:schemeClr val="tx1"/>
        </a:solidFill>
        <a:latin typeface="+mn-lt"/>
        <a:ea typeface="+mn-ea"/>
        <a:cs typeface="+mn-cs"/>
      </a:defRPr>
    </a:lvl7pPr>
    <a:lvl8pPr marL="12212726" algn="l" defTabSz="3489350" rtl="0" eaLnBrk="1" latinLnBrk="0" hangingPunct="1">
      <a:defRPr sz="4579" kern="1200">
        <a:solidFill>
          <a:schemeClr val="tx1"/>
        </a:solidFill>
        <a:latin typeface="+mn-lt"/>
        <a:ea typeface="+mn-ea"/>
        <a:cs typeface="+mn-cs"/>
      </a:defRPr>
    </a:lvl8pPr>
    <a:lvl9pPr marL="13957402" algn="l" defTabSz="3489350" rtl="0" eaLnBrk="1" latinLnBrk="0" hangingPunct="1">
      <a:defRPr sz="457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05F55B3-DD0F-9546-8F9F-5D5D9A610563}" type="slidenum">
              <a:rPr lang="en-US" smtClean="0"/>
              <a:t>1</a:t>
            </a:fld>
            <a:endParaRPr lang="en-US"/>
          </a:p>
        </p:txBody>
      </p:sp>
    </p:spTree>
    <p:extLst>
      <p:ext uri="{BB962C8B-B14F-4D97-AF65-F5344CB8AC3E}">
        <p14:creationId xmlns:p14="http://schemas.microsoft.com/office/powerpoint/2010/main" val="754062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88970" y="4938397"/>
            <a:ext cx="36141660" cy="10505440"/>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314950" y="15848967"/>
            <a:ext cx="31889700" cy="7285353"/>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DBC7CB-B09B-8246-B512-B6F0AEE3869E}"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867426-69ED-A44B-B300-9237C220AF1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DBC7CB-B09B-8246-B512-B6F0AEE3869E}"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867426-69ED-A44B-B300-9237C220AF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428091" y="1606550"/>
            <a:ext cx="9168289" cy="2557208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23225" y="1606550"/>
            <a:ext cx="26973371" cy="255720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DBC7CB-B09B-8246-B512-B6F0AEE3869E}"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867426-69ED-A44B-B300-9237C220AF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DBC7CB-B09B-8246-B512-B6F0AEE3869E}"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867426-69ED-A44B-B300-9237C220AF1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1079" y="7522854"/>
            <a:ext cx="36673155" cy="12552043"/>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901079" y="20193644"/>
            <a:ext cx="36673155" cy="6600823"/>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DBC7CB-B09B-8246-B512-B6F0AEE3869E}"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867426-69ED-A44B-B300-9237C220AF1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23223" y="8032750"/>
            <a:ext cx="18070830" cy="19145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525548" y="8032750"/>
            <a:ext cx="18070830" cy="19145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DBC7CB-B09B-8246-B512-B6F0AEE3869E}"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867426-69ED-A44B-B300-9237C220AF1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28761" y="1606557"/>
            <a:ext cx="36673155" cy="58324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28765" y="7397117"/>
            <a:ext cx="17987781" cy="3625213"/>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928765" y="11022330"/>
            <a:ext cx="17987781" cy="1621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525550" y="7397117"/>
            <a:ext cx="18076368" cy="3625213"/>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1525550" y="11022330"/>
            <a:ext cx="18076368" cy="1621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DBC7CB-B09B-8246-B512-B6F0AEE3869E}" type="datetimeFigureOut">
              <a:rPr lang="en-US" smtClean="0"/>
              <a:t>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867426-69ED-A44B-B300-9237C220AF1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DBC7CB-B09B-8246-B512-B6F0AEE3869E}" type="datetimeFigureOut">
              <a:rPr lang="en-US" smtClean="0"/>
              <a:t>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867426-69ED-A44B-B300-9237C220AF1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BC7CB-B09B-8246-B512-B6F0AEE3869E}" type="datetimeFigureOut">
              <a:rPr lang="en-US" smtClean="0"/>
              <a:t>12/5/19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867426-69ED-A44B-B300-9237C220AF1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8761" y="2011680"/>
            <a:ext cx="13713678" cy="704088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8076368" y="4344677"/>
            <a:ext cx="21525548" cy="21443950"/>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28761" y="9052560"/>
            <a:ext cx="13713678" cy="16770987"/>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67DBC7CB-B09B-8246-B512-B6F0AEE3869E}"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867426-69ED-A44B-B300-9237C220AF1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8761" y="2011680"/>
            <a:ext cx="13713678" cy="704088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076368" y="4344677"/>
            <a:ext cx="21525548" cy="21443950"/>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928761" y="9052560"/>
            <a:ext cx="13713678" cy="16770987"/>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67DBC7CB-B09B-8246-B512-B6F0AEE3869E}"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867426-69ED-A44B-B300-9237C220AF1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23223" y="1606557"/>
            <a:ext cx="36673155" cy="58324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23223" y="8032750"/>
            <a:ext cx="36673155" cy="191458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23223" y="27967947"/>
            <a:ext cx="9566910" cy="1606550"/>
          </a:xfrm>
          <a:prstGeom prst="rect">
            <a:avLst/>
          </a:prstGeom>
        </p:spPr>
        <p:txBody>
          <a:bodyPr vert="horz" lIns="91440" tIns="45720" rIns="91440" bIns="45720" rtlCol="0" anchor="ctr"/>
          <a:lstStyle>
            <a:lvl1pPr algn="l">
              <a:defRPr sz="5280">
                <a:solidFill>
                  <a:schemeClr val="tx1">
                    <a:tint val="75000"/>
                  </a:schemeClr>
                </a:solidFill>
              </a:defRPr>
            </a:lvl1pPr>
          </a:lstStyle>
          <a:p>
            <a:fld id="{67DBC7CB-B09B-8246-B512-B6F0AEE3869E}" type="datetimeFigureOut">
              <a:rPr lang="en-US" smtClean="0"/>
              <a:t>12/5/19</a:t>
            </a:fld>
            <a:endParaRPr lang="en-US"/>
          </a:p>
        </p:txBody>
      </p:sp>
      <p:sp>
        <p:nvSpPr>
          <p:cNvPr id="5" name="Footer Placeholder 4"/>
          <p:cNvSpPr>
            <a:spLocks noGrp="1"/>
          </p:cNvSpPr>
          <p:nvPr>
            <p:ph type="ftr" sz="quarter" idx="3"/>
          </p:nvPr>
        </p:nvSpPr>
        <p:spPr>
          <a:xfrm>
            <a:off x="14084618" y="27967947"/>
            <a:ext cx="14350365" cy="160655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029468" y="27967947"/>
            <a:ext cx="9566910" cy="1606550"/>
          </a:xfrm>
          <a:prstGeom prst="rect">
            <a:avLst/>
          </a:prstGeom>
        </p:spPr>
        <p:txBody>
          <a:bodyPr vert="horz" lIns="91440" tIns="45720" rIns="91440" bIns="45720" rtlCol="0" anchor="ctr"/>
          <a:lstStyle>
            <a:lvl1pPr algn="r">
              <a:defRPr sz="5280">
                <a:solidFill>
                  <a:schemeClr val="tx1">
                    <a:tint val="75000"/>
                  </a:schemeClr>
                </a:solidFill>
              </a:defRPr>
            </a:lvl1pPr>
          </a:lstStyle>
          <a:p>
            <a:fld id="{F9867426-69ED-A44B-B300-9237C220AF10}" type="slidenum">
              <a:rPr lang="en-US" smtClean="0"/>
              <a:t>‹#›</a:t>
            </a:fld>
            <a:endParaRPr lang="en-US"/>
          </a:p>
        </p:txBody>
      </p:sp>
    </p:spTree>
    <p:extLst>
      <p:ext uri="{BB962C8B-B14F-4D97-AF65-F5344CB8AC3E}">
        <p14:creationId xmlns:p14="http://schemas.microsoft.com/office/powerpoint/2010/main" val="10346244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emf"/><Relationship Id="rId18" Type="http://schemas.openxmlformats.org/officeDocument/2006/relationships/image" Target="../media/image15.tif"/><Relationship Id="rId26" Type="http://schemas.openxmlformats.org/officeDocument/2006/relationships/image" Target="../media/image23.png"/><Relationship Id="rId3" Type="http://schemas.openxmlformats.org/officeDocument/2006/relationships/image" Target="../media/image1.tiff"/><Relationship Id="rId21" Type="http://schemas.openxmlformats.org/officeDocument/2006/relationships/image" Target="../media/image18.tif"/><Relationship Id="rId7" Type="http://schemas.openxmlformats.org/officeDocument/2006/relationships/image" Target="../media/image4.JPG"/><Relationship Id="rId12" Type="http://schemas.openxmlformats.org/officeDocument/2006/relationships/image" Target="../media/image9.JPG"/><Relationship Id="rId17" Type="http://schemas.openxmlformats.org/officeDocument/2006/relationships/image" Target="../media/image14.tif"/><Relationship Id="rId25" Type="http://schemas.openxmlformats.org/officeDocument/2006/relationships/image" Target="../media/image22.tif"/><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tif"/><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image" Target="../media/image8.JPG"/><Relationship Id="rId24" Type="http://schemas.openxmlformats.org/officeDocument/2006/relationships/image" Target="../media/image21.tif"/><Relationship Id="rId5" Type="http://schemas.microsoft.com/office/2007/relationships/hdphoto" Target="../media/hdphoto1.wdp"/><Relationship Id="rId15" Type="http://schemas.openxmlformats.org/officeDocument/2006/relationships/image" Target="../media/image12.jpg"/><Relationship Id="rId23" Type="http://schemas.openxmlformats.org/officeDocument/2006/relationships/image" Target="../media/image20.tif"/><Relationship Id="rId28" Type="http://schemas.openxmlformats.org/officeDocument/2006/relationships/image" Target="../media/image25.tiff"/><Relationship Id="rId10" Type="http://schemas.openxmlformats.org/officeDocument/2006/relationships/image" Target="../media/image7.JPG"/><Relationship Id="rId19" Type="http://schemas.openxmlformats.org/officeDocument/2006/relationships/image" Target="../media/image16.tif"/><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tif"/><Relationship Id="rId2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159562" y="566044"/>
            <a:ext cx="40102972" cy="2791270"/>
          </a:xfrm>
          <a:solidFill>
            <a:schemeClr val="accent1">
              <a:lumMod val="20000"/>
              <a:lumOff val="80000"/>
            </a:schemeClr>
          </a:solidFill>
          <a:ln>
            <a:solidFill>
              <a:schemeClr val="accent1"/>
            </a:solidFill>
          </a:ln>
        </p:spPr>
        <p:txBody>
          <a:bodyPr>
            <a:normAutofit fontScale="90000"/>
          </a:bodyPr>
          <a:lstStyle/>
          <a:p>
            <a:pPr algn="ctr"/>
            <a:r>
              <a:rPr lang="en-US" sz="1800" b="1" dirty="0">
                <a:latin typeface="Georgia" charset="0"/>
                <a:ea typeface="Georgia" charset="0"/>
                <a:cs typeface="Georgia" charset="0"/>
              </a:rPr>
              <a:t> </a:t>
            </a:r>
            <a:br>
              <a:rPr lang="en-US" sz="6600" b="1" dirty="0">
                <a:latin typeface="Georgia" charset="0"/>
                <a:ea typeface="Georgia" charset="0"/>
                <a:cs typeface="Georgia" charset="0"/>
              </a:rPr>
            </a:br>
            <a:r>
              <a:rPr lang="en-US" sz="6600" b="1" dirty="0">
                <a:latin typeface="Futura Medium" panose="020B0602020204020303" pitchFamily="34" charset="-79"/>
                <a:ea typeface="Georgia" charset="0"/>
                <a:cs typeface="Futura Medium" panose="020B0602020204020303" pitchFamily="34" charset="-79"/>
              </a:rPr>
              <a:t>Linking Sedimentary Textures to Neoproterozoic </a:t>
            </a:r>
            <a:br>
              <a:rPr lang="en-US" sz="6600" b="1" dirty="0">
                <a:latin typeface="Futura Medium" panose="020B0602020204020303" pitchFamily="34" charset="-79"/>
                <a:ea typeface="Georgia" charset="0"/>
                <a:cs typeface="Futura Medium" panose="020B0602020204020303" pitchFamily="34" charset="-79"/>
              </a:rPr>
            </a:br>
            <a:r>
              <a:rPr lang="en-US" sz="6600" b="1" dirty="0">
                <a:latin typeface="Futura Medium" panose="020B0602020204020303" pitchFamily="34" charset="-79"/>
                <a:ea typeface="Georgia" charset="0"/>
                <a:cs typeface="Futura Medium" panose="020B0602020204020303" pitchFamily="34" charset="-79"/>
              </a:rPr>
              <a:t>Climate Dynamics</a:t>
            </a:r>
            <a:br>
              <a:rPr lang="en-US" sz="6600" b="1" dirty="0">
                <a:latin typeface="Futura Medium" panose="020B0602020204020303" pitchFamily="34" charset="-79"/>
                <a:ea typeface="Georgia" charset="0"/>
                <a:cs typeface="Futura Medium" panose="020B0602020204020303" pitchFamily="34" charset="-79"/>
              </a:rPr>
            </a:br>
            <a:r>
              <a:rPr lang="en-US" sz="1000" b="1" dirty="0">
                <a:latin typeface="Georgia" charset="0"/>
                <a:ea typeface="Georgia" charset="0"/>
                <a:cs typeface="Georgia" charset="0"/>
              </a:rPr>
              <a:t> </a:t>
            </a:r>
            <a:br>
              <a:rPr lang="en-US" sz="6600" b="1" dirty="0">
                <a:latin typeface="Georgia" charset="0"/>
                <a:ea typeface="Georgia" charset="0"/>
                <a:cs typeface="Georgia" charset="0"/>
              </a:rPr>
            </a:br>
            <a:r>
              <a:rPr lang="en-US" sz="4000" b="1" dirty="0">
                <a:latin typeface="Futura Medium" panose="020B0602020204020303" pitchFamily="34" charset="-79"/>
                <a:ea typeface="Georgia" charset="0"/>
                <a:cs typeface="Futura Medium" panose="020B0602020204020303" pitchFamily="34" charset="-79"/>
              </a:rPr>
              <a:t>Jocelyn N. Reahl, Marjorie D. </a:t>
            </a:r>
            <a:r>
              <a:rPr lang="en-US" sz="4000" b="1" dirty="0" err="1">
                <a:latin typeface="Futura Medium" panose="020B0602020204020303" pitchFamily="34" charset="-79"/>
                <a:ea typeface="Georgia" charset="0"/>
                <a:cs typeface="Futura Medium" panose="020B0602020204020303" pitchFamily="34" charset="-79"/>
              </a:rPr>
              <a:t>Cantine</a:t>
            </a:r>
            <a:r>
              <a:rPr lang="en-US" sz="4000" b="1" dirty="0">
                <a:latin typeface="Futura Medium" panose="020B0602020204020303" pitchFamily="34" charset="-79"/>
                <a:ea typeface="Georgia" charset="0"/>
                <a:cs typeface="Futura Medium" panose="020B0602020204020303" pitchFamily="34" charset="-79"/>
              </a:rPr>
              <a:t>, Julia Wilcots, Tyler J. Mackey, Kristin D. Bergmann</a:t>
            </a:r>
            <a:endParaRPr lang="en-US" sz="2200" b="1" dirty="0">
              <a:latin typeface="Futura Medium" panose="020B0602020204020303" pitchFamily="34" charset="-79"/>
              <a:ea typeface="Georgia" charset="0"/>
              <a:cs typeface="Futura Medium" panose="020B0602020204020303" pitchFamily="34" charset="-79"/>
            </a:endParaRPr>
          </a:p>
        </p:txBody>
      </p:sp>
      <p:sp>
        <p:nvSpPr>
          <p:cNvPr id="91" name="TextBox 90"/>
          <p:cNvSpPr txBox="1"/>
          <p:nvPr/>
        </p:nvSpPr>
        <p:spPr>
          <a:xfrm>
            <a:off x="13815417" y="7735605"/>
            <a:ext cx="14935199" cy="1261884"/>
          </a:xfrm>
          <a:prstGeom prst="rect">
            <a:avLst/>
          </a:prstGeom>
          <a:solidFill>
            <a:schemeClr val="accent1">
              <a:lumMod val="20000"/>
              <a:lumOff val="80000"/>
            </a:schemeClr>
          </a:solidFill>
          <a:ln>
            <a:solidFill>
              <a:schemeClr val="accent1"/>
            </a:solidFill>
          </a:ln>
        </p:spPr>
        <p:txBody>
          <a:bodyPr wrap="square" rtlCol="0">
            <a:spAutoFit/>
          </a:bodyPr>
          <a:lstStyle/>
          <a:p>
            <a:pPr algn="ctr"/>
            <a:endParaRPr lang="en-US" sz="1600" b="1" dirty="0">
              <a:latin typeface="Georgia" charset="0"/>
              <a:ea typeface="Georgia" charset="0"/>
              <a:cs typeface="Georgia" charset="0"/>
            </a:endParaRPr>
          </a:p>
          <a:p>
            <a:pPr algn="ctr"/>
            <a:r>
              <a:rPr lang="en-US" sz="4400" b="1" dirty="0">
                <a:latin typeface="Futura Medium" panose="020B0602020204020303" pitchFamily="34" charset="-79"/>
                <a:ea typeface="Georgia" charset="0"/>
                <a:cs typeface="Futura Medium" panose="020B0602020204020303" pitchFamily="34" charset="-79"/>
              </a:rPr>
              <a:t>Non-Metric Multidimensional Scaling (NMDS) Analysis</a:t>
            </a:r>
          </a:p>
          <a:p>
            <a:pPr algn="ctr"/>
            <a:endParaRPr lang="en-US" sz="1600" b="1" dirty="0">
              <a:latin typeface="Georgia" charset="0"/>
              <a:ea typeface="Georgia" charset="0"/>
              <a:cs typeface="Georgia" charset="0"/>
            </a:endParaRPr>
          </a:p>
        </p:txBody>
      </p:sp>
      <p:sp>
        <p:nvSpPr>
          <p:cNvPr id="92" name="TextBox 91"/>
          <p:cNvSpPr txBox="1"/>
          <p:nvPr/>
        </p:nvSpPr>
        <p:spPr>
          <a:xfrm>
            <a:off x="29070534" y="3874107"/>
            <a:ext cx="12192000" cy="1292662"/>
          </a:xfrm>
          <a:prstGeom prst="rect">
            <a:avLst/>
          </a:prstGeom>
          <a:solidFill>
            <a:schemeClr val="accent1">
              <a:lumMod val="20000"/>
              <a:lumOff val="80000"/>
            </a:schemeClr>
          </a:solidFill>
          <a:ln>
            <a:solidFill>
              <a:schemeClr val="accent1"/>
            </a:solidFill>
          </a:ln>
        </p:spPr>
        <p:txBody>
          <a:bodyPr wrap="square" rtlCol="0">
            <a:spAutoFit/>
          </a:bodyPr>
          <a:lstStyle/>
          <a:p>
            <a:pPr algn="ctr"/>
            <a:endParaRPr lang="en-US" sz="1800" b="1" dirty="0">
              <a:latin typeface="Georgia" charset="0"/>
              <a:ea typeface="Georgia" charset="0"/>
              <a:cs typeface="Georgia" charset="0"/>
            </a:endParaRPr>
          </a:p>
          <a:p>
            <a:pPr algn="ctr"/>
            <a:r>
              <a:rPr lang="en-US" sz="4400" b="1" dirty="0">
                <a:latin typeface="Futura Medium" panose="020B0602020204020303" pitchFamily="34" charset="-79"/>
                <a:ea typeface="Georgia" charset="0"/>
                <a:cs typeface="Futura Medium" panose="020B0602020204020303" pitchFamily="34" charset="-79"/>
              </a:rPr>
              <a:t>Scanning Electron Microscopy (SEM)</a:t>
            </a:r>
          </a:p>
          <a:p>
            <a:pPr algn="ctr"/>
            <a:endParaRPr lang="en-US" sz="1600" b="1" dirty="0">
              <a:latin typeface="Georgia" charset="0"/>
              <a:ea typeface="Georgia" charset="0"/>
              <a:cs typeface="Georgia" charset="0"/>
            </a:endParaRPr>
          </a:p>
        </p:txBody>
      </p:sp>
      <p:sp>
        <p:nvSpPr>
          <p:cNvPr id="96" name="TextBox 95"/>
          <p:cNvSpPr txBox="1"/>
          <p:nvPr/>
        </p:nvSpPr>
        <p:spPr>
          <a:xfrm>
            <a:off x="1159562" y="3841107"/>
            <a:ext cx="12192000" cy="1292662"/>
          </a:xfrm>
          <a:prstGeom prst="rect">
            <a:avLst/>
          </a:prstGeom>
          <a:solidFill>
            <a:schemeClr val="accent1">
              <a:lumMod val="20000"/>
              <a:lumOff val="80000"/>
            </a:schemeClr>
          </a:solidFill>
          <a:ln>
            <a:solidFill>
              <a:schemeClr val="accent1"/>
            </a:solidFill>
          </a:ln>
        </p:spPr>
        <p:txBody>
          <a:bodyPr wrap="square" rtlCol="0">
            <a:spAutoFit/>
          </a:bodyPr>
          <a:lstStyle/>
          <a:p>
            <a:pPr algn="ctr"/>
            <a:endParaRPr lang="en-US" sz="1800" b="1" dirty="0">
              <a:latin typeface="Futura Medium" charset="0"/>
              <a:ea typeface="Futura Medium" charset="0"/>
              <a:cs typeface="Futura Medium" charset="0"/>
            </a:endParaRPr>
          </a:p>
          <a:p>
            <a:pPr algn="ctr"/>
            <a:r>
              <a:rPr lang="en-US" sz="4400" b="1" dirty="0">
                <a:latin typeface="Futura Medium" panose="020B0602020204020303" pitchFamily="34" charset="-79"/>
                <a:ea typeface="Futura Medium" charset="0"/>
                <a:cs typeface="Futura Medium" panose="020B0602020204020303" pitchFamily="34" charset="-79"/>
              </a:rPr>
              <a:t>The Bråvika Member: An Identity Crisis</a:t>
            </a:r>
          </a:p>
          <a:p>
            <a:pPr algn="ctr"/>
            <a:endParaRPr lang="en-US" sz="1600" b="1" dirty="0">
              <a:latin typeface="Futura Medium" charset="0"/>
              <a:ea typeface="Futura Medium" charset="0"/>
              <a:cs typeface="Futura Medium" charset="0"/>
            </a:endParaRPr>
          </a:p>
        </p:txBody>
      </p:sp>
      <p:sp>
        <p:nvSpPr>
          <p:cNvPr id="97" name="TextBox 96"/>
          <p:cNvSpPr txBox="1"/>
          <p:nvPr/>
        </p:nvSpPr>
        <p:spPr>
          <a:xfrm>
            <a:off x="29098203" y="16553446"/>
            <a:ext cx="12192000" cy="1292662"/>
          </a:xfrm>
          <a:prstGeom prst="rect">
            <a:avLst/>
          </a:prstGeom>
          <a:solidFill>
            <a:schemeClr val="accent1">
              <a:lumMod val="20000"/>
              <a:lumOff val="80000"/>
            </a:schemeClr>
          </a:solidFill>
          <a:ln>
            <a:solidFill>
              <a:schemeClr val="accent1"/>
            </a:solidFill>
          </a:ln>
        </p:spPr>
        <p:txBody>
          <a:bodyPr wrap="square" rtlCol="0">
            <a:spAutoFit/>
          </a:bodyPr>
          <a:lstStyle/>
          <a:p>
            <a:pPr algn="ctr"/>
            <a:endParaRPr lang="en-US" sz="1800" b="1" dirty="0">
              <a:latin typeface="Futura Medium" panose="020B0602020204020303" pitchFamily="34" charset="-79"/>
              <a:ea typeface="Futura Medium" charset="0"/>
              <a:cs typeface="Futura Medium" panose="020B0602020204020303" pitchFamily="34" charset="-79"/>
            </a:endParaRPr>
          </a:p>
          <a:p>
            <a:pPr algn="ctr"/>
            <a:r>
              <a:rPr lang="en-US" sz="4400" b="1" dirty="0">
                <a:latin typeface="Futura Medium" panose="020B0602020204020303" pitchFamily="34" charset="-79"/>
                <a:ea typeface="Georgia" charset="0"/>
                <a:cs typeface="Futura Medium" panose="020B0602020204020303" pitchFamily="34" charset="-79"/>
              </a:rPr>
              <a:t>Interpretations</a:t>
            </a:r>
          </a:p>
          <a:p>
            <a:pPr algn="ctr"/>
            <a:endParaRPr lang="en-US" sz="1600" b="1" dirty="0">
              <a:latin typeface="Futura Medium" charset="0"/>
              <a:ea typeface="Futura Medium" charset="0"/>
              <a:cs typeface="Futura Medium" charset="0"/>
            </a:endParaRPr>
          </a:p>
        </p:txBody>
      </p:sp>
      <p:sp>
        <p:nvSpPr>
          <p:cNvPr id="2" name="TextBox 1"/>
          <p:cNvSpPr txBox="1"/>
          <p:nvPr/>
        </p:nvSpPr>
        <p:spPr>
          <a:xfrm>
            <a:off x="29070300" y="5444122"/>
            <a:ext cx="11966186" cy="3046988"/>
          </a:xfrm>
          <a:prstGeom prst="rect">
            <a:avLst/>
          </a:prstGeom>
          <a:noFill/>
          <a:ln>
            <a:noFill/>
          </a:ln>
        </p:spPr>
        <p:txBody>
          <a:bodyPr wrap="square" rtlCol="0">
            <a:spAutoFit/>
          </a:bodyPr>
          <a:lstStyle/>
          <a:p>
            <a:pPr marL="457200" indent="-457200">
              <a:buFont typeface="Arial" panose="020B0604020202020204" pitchFamily="34" charset="0"/>
              <a:buChar char="•"/>
            </a:pPr>
            <a:r>
              <a:rPr lang="en-US" sz="3200" dirty="0">
                <a:latin typeface="Helvetica" pitchFamily="2" charset="0"/>
                <a:ea typeface="Georgia" charset="0"/>
                <a:cs typeface="Georgia" charset="0"/>
              </a:rPr>
              <a:t>The surface textures of siliciclastic grains, or </a:t>
            </a:r>
            <a:r>
              <a:rPr lang="en-US" sz="3200" b="1" dirty="0">
                <a:latin typeface="Helvetica" pitchFamily="2" charset="0"/>
                <a:ea typeface="Georgia" charset="0"/>
                <a:cs typeface="Georgia" charset="0"/>
              </a:rPr>
              <a:t>microtextures</a:t>
            </a:r>
            <a:r>
              <a:rPr lang="en-US" sz="3200" dirty="0">
                <a:latin typeface="Helvetica" pitchFamily="2" charset="0"/>
                <a:ea typeface="Georgia" charset="0"/>
                <a:cs typeface="Georgia" charset="0"/>
              </a:rPr>
              <a:t>, record the </a:t>
            </a:r>
            <a:r>
              <a:rPr lang="en-US" sz="3200" b="1" dirty="0">
                <a:latin typeface="Helvetica" pitchFamily="2" charset="0"/>
                <a:ea typeface="Georgia" charset="0"/>
                <a:cs typeface="Georgia" charset="0"/>
              </a:rPr>
              <a:t>transport history</a:t>
            </a:r>
            <a:r>
              <a:rPr lang="en-US" sz="3200" dirty="0">
                <a:latin typeface="Helvetica" pitchFamily="2" charset="0"/>
                <a:ea typeface="Georgia" charset="0"/>
                <a:cs typeface="Georgia" charset="0"/>
              </a:rPr>
              <a:t> and </a:t>
            </a:r>
            <a:r>
              <a:rPr lang="en-US" sz="3200" b="1" dirty="0">
                <a:latin typeface="Helvetica" pitchFamily="2" charset="0"/>
                <a:ea typeface="Georgia" charset="0"/>
                <a:cs typeface="Georgia" charset="0"/>
              </a:rPr>
              <a:t>depositional environment</a:t>
            </a:r>
            <a:r>
              <a:rPr lang="en-US" sz="3200" dirty="0">
                <a:latin typeface="Helvetica" pitchFamily="2" charset="0"/>
                <a:ea typeface="Georgia" charset="0"/>
                <a:cs typeface="Georgia" charset="0"/>
              </a:rPr>
              <a:t> of sedimentary grains.</a:t>
            </a:r>
          </a:p>
          <a:p>
            <a:pPr marL="457200" indent="-457200">
              <a:buFont typeface="Arial" panose="020B0604020202020204" pitchFamily="34" charset="0"/>
              <a:buChar char="•"/>
            </a:pPr>
            <a:r>
              <a:rPr lang="en-US" sz="3200" dirty="0">
                <a:latin typeface="Helvetica" pitchFamily="2" charset="0"/>
                <a:ea typeface="Georgia" charset="0"/>
                <a:cs typeface="Georgia" charset="0"/>
              </a:rPr>
              <a:t>Scanning electron microscopy (SEM) can help </a:t>
            </a:r>
            <a:r>
              <a:rPr lang="en-US" sz="3200" b="1" dirty="0">
                <a:latin typeface="Helvetica" pitchFamily="2" charset="0"/>
                <a:ea typeface="Georgia" charset="0"/>
                <a:cs typeface="Georgia" charset="0"/>
              </a:rPr>
              <a:t>constrain depositional environments</a:t>
            </a:r>
            <a:r>
              <a:rPr lang="en-US" sz="3200" dirty="0">
                <a:latin typeface="Helvetica" pitchFamily="2" charset="0"/>
                <a:ea typeface="Georgia" charset="0"/>
                <a:cs typeface="Georgia" charset="0"/>
              </a:rPr>
              <a:t>, and potentially lend insight into the </a:t>
            </a:r>
            <a:r>
              <a:rPr lang="en-US" sz="3200" b="1" dirty="0">
                <a:latin typeface="Helvetica" pitchFamily="2" charset="0"/>
                <a:ea typeface="Georgia" charset="0"/>
                <a:cs typeface="Georgia" charset="0"/>
              </a:rPr>
              <a:t>climate</a:t>
            </a:r>
            <a:r>
              <a:rPr lang="en-US" sz="3200" dirty="0">
                <a:latin typeface="Helvetica" pitchFamily="2" charset="0"/>
                <a:ea typeface="Georgia" charset="0"/>
                <a:cs typeface="Georgia" charset="0"/>
              </a:rPr>
              <a:t> during deposition (Smith et al., 2018).</a:t>
            </a:r>
          </a:p>
        </p:txBody>
      </p:sp>
      <p:sp>
        <p:nvSpPr>
          <p:cNvPr id="8" name="TextBox 7"/>
          <p:cNvSpPr txBox="1"/>
          <p:nvPr/>
        </p:nvSpPr>
        <p:spPr>
          <a:xfrm>
            <a:off x="29070534" y="24737286"/>
            <a:ext cx="5995165" cy="584775"/>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US" sz="3200" b="1" dirty="0">
                <a:latin typeface="Futura Medium" panose="020B0602020204020303" pitchFamily="34" charset="-79"/>
                <a:ea typeface="Georgia" charset="0"/>
                <a:cs typeface="Futura Medium" panose="020B0602020204020303" pitchFamily="34" charset="-79"/>
              </a:rPr>
              <a:t>Acknowledgements</a:t>
            </a:r>
          </a:p>
        </p:txBody>
      </p:sp>
      <p:sp>
        <p:nvSpPr>
          <p:cNvPr id="12" name="TextBox 11"/>
          <p:cNvSpPr txBox="1"/>
          <p:nvPr/>
        </p:nvSpPr>
        <p:spPr>
          <a:xfrm>
            <a:off x="29070533" y="25439964"/>
            <a:ext cx="5995165" cy="4016484"/>
          </a:xfrm>
          <a:prstGeom prst="rect">
            <a:avLst/>
          </a:prstGeom>
          <a:noFill/>
        </p:spPr>
        <p:txBody>
          <a:bodyPr wrap="square" rtlCol="0">
            <a:spAutoFit/>
          </a:bodyPr>
          <a:lstStyle/>
          <a:p>
            <a:pPr algn="just"/>
            <a:r>
              <a:rPr lang="en-US" sz="1700" dirty="0">
                <a:latin typeface="Helvetica" pitchFamily="2" charset="0"/>
              </a:rPr>
              <a:t>This work was performed in part at the Harvard Center for Nanoscale Systems (CNS), a member of the National Nanotechnology Coordinated Infrastructure Network (NNCI), which is supported by the National Science Foundation under NSF award no. 1541959. Many thanks to Tim Cavanaugh at Harvard CNS for his SEM assistance. Samples and field photos from the Juneau Icefield were collected during the 2019 field season of the Juneau Icefield Research Program (JIRP); many thanks to Dr. Seth Campbell, Annie Boucher, Newt </a:t>
            </a:r>
            <a:r>
              <a:rPr lang="en-US" sz="1700" dirty="0" err="1">
                <a:latin typeface="Helvetica" pitchFamily="2" charset="0"/>
              </a:rPr>
              <a:t>Krumdieck</a:t>
            </a:r>
            <a:r>
              <a:rPr lang="en-US" sz="1700" dirty="0">
                <a:latin typeface="Helvetica" pitchFamily="2" charset="0"/>
              </a:rPr>
              <a:t>, Dr. </a:t>
            </a:r>
            <a:r>
              <a:rPr lang="en-US" sz="1700" dirty="0" err="1">
                <a:latin typeface="Helvetica" pitchFamily="2" charset="0"/>
              </a:rPr>
              <a:t>Ibai</a:t>
            </a:r>
            <a:r>
              <a:rPr lang="en-US" sz="1700" dirty="0">
                <a:latin typeface="Helvetica" pitchFamily="2" charset="0"/>
              </a:rPr>
              <a:t> Rico, the field staff, and Coastal Helicopters for managing logistics on the expedition. Finally, special thanks go to the members of the Bergmann Lab in the Department of Earth, Atmospheric, and Planetary Sciences at MIT for financial and academic support of this work.</a:t>
            </a:r>
          </a:p>
        </p:txBody>
      </p:sp>
      <p:sp>
        <p:nvSpPr>
          <p:cNvPr id="35" name="TextBox 34"/>
          <p:cNvSpPr txBox="1"/>
          <p:nvPr/>
        </p:nvSpPr>
        <p:spPr>
          <a:xfrm>
            <a:off x="35251966" y="24737286"/>
            <a:ext cx="5995165" cy="584775"/>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US" sz="3200" b="1" dirty="0">
                <a:latin typeface="Futura Medium" panose="020B0602020204020303" pitchFamily="34" charset="-79"/>
                <a:ea typeface="Georgia" charset="0"/>
                <a:cs typeface="Futura Medium" panose="020B0602020204020303" pitchFamily="34" charset="-79"/>
              </a:rPr>
              <a:t>References</a:t>
            </a:r>
          </a:p>
        </p:txBody>
      </p:sp>
      <p:sp>
        <p:nvSpPr>
          <p:cNvPr id="21" name="TextBox 20"/>
          <p:cNvSpPr txBox="1"/>
          <p:nvPr/>
        </p:nvSpPr>
        <p:spPr>
          <a:xfrm>
            <a:off x="35251966" y="25439964"/>
            <a:ext cx="6010334" cy="4247317"/>
          </a:xfrm>
          <a:prstGeom prst="rect">
            <a:avLst/>
          </a:prstGeom>
          <a:noFill/>
        </p:spPr>
        <p:txBody>
          <a:bodyPr wrap="square" rtlCol="0">
            <a:spAutoFit/>
          </a:bodyPr>
          <a:lstStyle/>
          <a:p>
            <a:r>
              <a:rPr lang="en-US" sz="1000" dirty="0">
                <a:latin typeface="Helvetica" pitchFamily="2" charset="0"/>
              </a:rPr>
              <a:t>Deane, S. M. (2010). </a:t>
            </a:r>
            <a:r>
              <a:rPr lang="en-US" sz="1000" i="1" dirty="0">
                <a:latin typeface="Helvetica" pitchFamily="2" charset="0"/>
              </a:rPr>
              <a:t>Quartz grain microtextures and sediment provenance: Using scanning electron </a:t>
            </a:r>
          </a:p>
          <a:p>
            <a:pPr marL="457200"/>
            <a:r>
              <a:rPr lang="en-US" sz="1000" i="1" dirty="0">
                <a:latin typeface="Helvetica" pitchFamily="2" charset="0"/>
              </a:rPr>
              <a:t>microscopy to characterize tropical highland sediments from Costa Rica and the Dominican Republic.</a:t>
            </a:r>
            <a:r>
              <a:rPr lang="en-US" sz="1000" dirty="0">
                <a:latin typeface="Helvetica" pitchFamily="2" charset="0"/>
              </a:rPr>
              <a:t> (Master of Science), University of Tennessee – Knoxville, Knoxville, Tennessee. (618)</a:t>
            </a:r>
          </a:p>
          <a:p>
            <a:r>
              <a:rPr lang="en-US" sz="1000" dirty="0">
                <a:latin typeface="Helvetica" pitchFamily="2" charset="0"/>
              </a:rPr>
              <a:t>Halverson, G. P. (2011). Glacial sediments and associated strata of the Polarisbreen Group, </a:t>
            </a:r>
          </a:p>
          <a:p>
            <a:pPr marL="457200"/>
            <a:r>
              <a:rPr lang="en-US" sz="1000" dirty="0">
                <a:latin typeface="Helvetica" pitchFamily="2" charset="0"/>
              </a:rPr>
              <a:t>northeastern Svalbard. In E. Arnaud, Halverson, G.P. (Eds.), </a:t>
            </a:r>
            <a:r>
              <a:rPr lang="en-US" sz="1000" i="1" dirty="0">
                <a:latin typeface="Helvetica" pitchFamily="2" charset="0"/>
              </a:rPr>
              <a:t>The Geological Record of Neoproterozoic Glaciations</a:t>
            </a:r>
            <a:r>
              <a:rPr lang="en-US" sz="1000" dirty="0">
                <a:latin typeface="Helvetica" pitchFamily="2" charset="0"/>
              </a:rPr>
              <a:t> (Vol. 36, pp. 571-579). London, United Kingdom: Geological Society.</a:t>
            </a:r>
          </a:p>
          <a:p>
            <a:r>
              <a:rPr lang="en-US" sz="1000" dirty="0">
                <a:latin typeface="Helvetica" pitchFamily="2" charset="0"/>
              </a:rPr>
              <a:t>Halverson, G. P., Maloof, A.C., Hoffman, P.F. (2004). The Marinoan glaciation (Neoproterozoic) in </a:t>
            </a:r>
          </a:p>
          <a:p>
            <a:pPr marL="457200"/>
            <a:r>
              <a:rPr lang="en-US" sz="1000" dirty="0">
                <a:latin typeface="Helvetica" pitchFamily="2" charset="0"/>
              </a:rPr>
              <a:t>northeast Svalbard. </a:t>
            </a:r>
            <a:r>
              <a:rPr lang="en-US" sz="1000" i="1" dirty="0">
                <a:latin typeface="Helvetica" pitchFamily="2" charset="0"/>
              </a:rPr>
              <a:t>Basin Research, 16</a:t>
            </a:r>
            <a:r>
              <a:rPr lang="en-US" sz="1000" dirty="0">
                <a:latin typeface="Helvetica" pitchFamily="2" charset="0"/>
              </a:rPr>
              <a:t>, 297-324.</a:t>
            </a:r>
          </a:p>
          <a:p>
            <a:r>
              <a:rPr lang="en-US" sz="1000" dirty="0">
                <a:latin typeface="Helvetica" pitchFamily="2" charset="0"/>
              </a:rPr>
              <a:t>Hoffman, P. F., Halverson, G.P., </a:t>
            </a:r>
            <a:r>
              <a:rPr lang="en-US" sz="1000" dirty="0" err="1">
                <a:latin typeface="Helvetica" pitchFamily="2" charset="0"/>
              </a:rPr>
              <a:t>Domack</a:t>
            </a:r>
            <a:r>
              <a:rPr lang="en-US" sz="1000" dirty="0">
                <a:latin typeface="Helvetica" pitchFamily="2" charset="0"/>
              </a:rPr>
              <a:t>, E.W., Maloof, A.C., Swanson-</a:t>
            </a:r>
            <a:r>
              <a:rPr lang="en-US" sz="1000" dirty="0" err="1">
                <a:latin typeface="Helvetica" pitchFamily="2" charset="0"/>
              </a:rPr>
              <a:t>Hysell</a:t>
            </a:r>
            <a:r>
              <a:rPr lang="en-US" sz="1000" dirty="0">
                <a:latin typeface="Helvetica" pitchFamily="2" charset="0"/>
              </a:rPr>
              <a:t>, N.L., Cox, G.M. (2012). </a:t>
            </a:r>
          </a:p>
          <a:p>
            <a:pPr marL="457200"/>
            <a:r>
              <a:rPr lang="en-US" sz="1000" dirty="0">
                <a:latin typeface="Helvetica" pitchFamily="2" charset="0"/>
              </a:rPr>
              <a:t>Cryogenian glaciations on the southern tropical </a:t>
            </a:r>
            <a:r>
              <a:rPr lang="en-US" sz="1000" dirty="0" err="1">
                <a:latin typeface="Helvetica" pitchFamily="2" charset="0"/>
              </a:rPr>
              <a:t>paleomargin</a:t>
            </a:r>
            <a:r>
              <a:rPr lang="en-US" sz="1000" dirty="0">
                <a:latin typeface="Helvetica" pitchFamily="2" charset="0"/>
              </a:rPr>
              <a:t> of Laurentia (Northeastern Svalbard and East Greenland), and a primary origin for the upper Russøya (Islay) carbon isotope excursion. </a:t>
            </a:r>
            <a:r>
              <a:rPr lang="en-US" sz="1000" i="1" dirty="0">
                <a:latin typeface="Helvetica" pitchFamily="2" charset="0"/>
              </a:rPr>
              <a:t>Precambrian Research, 206-207</a:t>
            </a:r>
            <a:r>
              <a:rPr lang="en-US" sz="1000" dirty="0">
                <a:latin typeface="Helvetica" pitchFamily="2" charset="0"/>
              </a:rPr>
              <a:t>, 137-158.</a:t>
            </a:r>
          </a:p>
          <a:p>
            <a:r>
              <a:rPr lang="en-US" sz="1000" dirty="0" err="1">
                <a:latin typeface="Helvetica" pitchFamily="2" charset="0"/>
              </a:rPr>
              <a:t>Janitsky</a:t>
            </a:r>
            <a:r>
              <a:rPr lang="en-US" sz="1000" dirty="0">
                <a:latin typeface="Helvetica" pitchFamily="2" charset="0"/>
              </a:rPr>
              <a:t>, P. (1986). Laboratory methods: citrate-bicarbonate-dithionite (CBD) extractable iron and </a:t>
            </a:r>
          </a:p>
          <a:p>
            <a:pPr marL="457200"/>
            <a:r>
              <a:rPr lang="en-US" sz="1000" dirty="0">
                <a:latin typeface="Helvetica" pitchFamily="2" charset="0"/>
              </a:rPr>
              <a:t>aluminum. In: Singer, M.J., </a:t>
            </a:r>
            <a:r>
              <a:rPr lang="en-US" sz="1000" dirty="0" err="1">
                <a:latin typeface="Helvetica" pitchFamily="2" charset="0"/>
              </a:rPr>
              <a:t>Janitsky</a:t>
            </a:r>
            <a:r>
              <a:rPr lang="en-US" sz="1000" dirty="0">
                <a:latin typeface="Helvetica" pitchFamily="2" charset="0"/>
              </a:rPr>
              <a:t>, P. (eds.), </a:t>
            </a:r>
            <a:r>
              <a:rPr lang="en-US" sz="1000" i="1" dirty="0">
                <a:latin typeface="Helvetica" pitchFamily="2" charset="0"/>
              </a:rPr>
              <a:t>Field and laboratory procedures used in a soil </a:t>
            </a:r>
            <a:r>
              <a:rPr lang="en-US" sz="1000" i="1" dirty="0" err="1">
                <a:latin typeface="Helvetica" pitchFamily="2" charset="0"/>
              </a:rPr>
              <a:t>chronosequence</a:t>
            </a:r>
            <a:r>
              <a:rPr lang="en-US" sz="1000" i="1" dirty="0">
                <a:latin typeface="Helvetica" pitchFamily="2" charset="0"/>
              </a:rPr>
              <a:t> study, </a:t>
            </a:r>
            <a:r>
              <a:rPr lang="en-US" sz="1000" dirty="0">
                <a:latin typeface="Helvetica" pitchFamily="2" charset="0"/>
              </a:rPr>
              <a:t>vol. 1648, pp. 38-41. U.S. Geological Survey Bulletin.</a:t>
            </a:r>
          </a:p>
          <a:p>
            <a:r>
              <a:rPr lang="en-US" sz="1000" dirty="0" err="1">
                <a:latin typeface="Helvetica" pitchFamily="2" charset="0"/>
              </a:rPr>
              <a:t>Kalińska-Nartiša</a:t>
            </a:r>
            <a:r>
              <a:rPr lang="en-US" sz="1000" dirty="0">
                <a:latin typeface="Helvetica" pitchFamily="2" charset="0"/>
              </a:rPr>
              <a:t>, E., Lamsters, K., </a:t>
            </a:r>
            <a:r>
              <a:rPr lang="en-US" sz="1000" dirty="0" err="1">
                <a:latin typeface="Helvetica" pitchFamily="2" charset="0"/>
              </a:rPr>
              <a:t>Karušs</a:t>
            </a:r>
            <a:r>
              <a:rPr lang="en-US" sz="1000" dirty="0">
                <a:latin typeface="Helvetica" pitchFamily="2" charset="0"/>
              </a:rPr>
              <a:t>, J., </a:t>
            </a:r>
            <a:r>
              <a:rPr lang="en-US" sz="1000" dirty="0" err="1">
                <a:latin typeface="Helvetica" pitchFamily="2" charset="0"/>
              </a:rPr>
              <a:t>Krievāns</a:t>
            </a:r>
            <a:r>
              <a:rPr lang="en-US" sz="1000" dirty="0">
                <a:latin typeface="Helvetica" pitchFamily="2" charset="0"/>
              </a:rPr>
              <a:t>, M., </a:t>
            </a:r>
            <a:r>
              <a:rPr lang="en-US" sz="1000" dirty="0" err="1">
                <a:latin typeface="Helvetica" pitchFamily="2" charset="0"/>
              </a:rPr>
              <a:t>Reč</a:t>
            </a:r>
            <a:r>
              <a:rPr lang="en-US" sz="1000" dirty="0">
                <a:latin typeface="Helvetica" pitchFamily="2" charset="0"/>
              </a:rPr>
              <a:t>, A., </a:t>
            </a:r>
            <a:r>
              <a:rPr lang="en-US" sz="1000" dirty="0" err="1">
                <a:latin typeface="Helvetica" pitchFamily="2" charset="0"/>
              </a:rPr>
              <a:t>Meija</a:t>
            </a:r>
            <a:r>
              <a:rPr lang="en-US" sz="1000" dirty="0">
                <a:latin typeface="Helvetica" pitchFamily="2" charset="0"/>
              </a:rPr>
              <a:t>, R. (2017). Quartz grain </a:t>
            </a:r>
          </a:p>
          <a:p>
            <a:pPr marL="457200"/>
            <a:r>
              <a:rPr lang="en-US" sz="1000" dirty="0">
                <a:latin typeface="Helvetica" pitchFamily="2" charset="0"/>
              </a:rPr>
              <a:t>features in modern glacial and proglacial environments: A microscopic study from the Russell Glacier, southwest Greenland. </a:t>
            </a:r>
            <a:r>
              <a:rPr lang="en-US" sz="1000" i="1" dirty="0">
                <a:latin typeface="Helvetica" pitchFamily="2" charset="0"/>
              </a:rPr>
              <a:t>Polish Polar Research</a:t>
            </a:r>
            <a:r>
              <a:rPr lang="en-US" sz="1000" dirty="0">
                <a:latin typeface="Helvetica" pitchFamily="2" charset="0"/>
              </a:rPr>
              <a:t>, </a:t>
            </a:r>
            <a:r>
              <a:rPr lang="en-US" sz="1000" i="1" dirty="0">
                <a:latin typeface="Helvetica" pitchFamily="2" charset="0"/>
              </a:rPr>
              <a:t>38</a:t>
            </a:r>
            <a:r>
              <a:rPr lang="en-US" sz="1000" dirty="0">
                <a:latin typeface="Helvetica" pitchFamily="2" charset="0"/>
              </a:rPr>
              <a:t> (3), 265-289.</a:t>
            </a:r>
          </a:p>
          <a:p>
            <a:r>
              <a:rPr lang="en-US" sz="1000" dirty="0">
                <a:latin typeface="Helvetica" pitchFamily="2" charset="0"/>
              </a:rPr>
              <a:t>Mahaney, W. C., Kalm, V. (1995). Scanning electron microscopy of Pleistocene tills in Estonia. </a:t>
            </a:r>
            <a:r>
              <a:rPr lang="en-US" sz="1000" i="1" dirty="0">
                <a:latin typeface="Helvetica" pitchFamily="2" charset="0"/>
              </a:rPr>
              <a:t>Boreas, </a:t>
            </a:r>
          </a:p>
          <a:p>
            <a:pPr marL="457200"/>
            <a:r>
              <a:rPr lang="en-US" sz="1000" i="1" dirty="0">
                <a:latin typeface="Helvetica" pitchFamily="2" charset="0"/>
              </a:rPr>
              <a:t>24</a:t>
            </a:r>
            <a:r>
              <a:rPr lang="en-US" sz="1000" dirty="0">
                <a:latin typeface="Helvetica" pitchFamily="2" charset="0"/>
              </a:rPr>
              <a:t>, 13-29.</a:t>
            </a:r>
          </a:p>
          <a:p>
            <a:r>
              <a:rPr lang="en-US" sz="1000" dirty="0">
                <a:latin typeface="Helvetica" pitchFamily="2" charset="0"/>
              </a:rPr>
              <a:t>Smith, C., </a:t>
            </a:r>
            <a:r>
              <a:rPr lang="en-US" sz="1000" dirty="0" err="1">
                <a:latin typeface="Helvetica" pitchFamily="2" charset="0"/>
              </a:rPr>
              <a:t>Soreghan</a:t>
            </a:r>
            <a:r>
              <a:rPr lang="en-US" sz="1000" dirty="0">
                <a:latin typeface="Helvetica" pitchFamily="2" charset="0"/>
              </a:rPr>
              <a:t>, G.S., </a:t>
            </a:r>
            <a:r>
              <a:rPr lang="en-US" sz="1000" dirty="0" err="1">
                <a:latin typeface="Helvetica" pitchFamily="2" charset="0"/>
              </a:rPr>
              <a:t>Ohta</a:t>
            </a:r>
            <a:r>
              <a:rPr lang="en-US" sz="1000" dirty="0">
                <a:latin typeface="Helvetica" pitchFamily="2" charset="0"/>
              </a:rPr>
              <a:t>, T. (2018). Scanning electron microscope (SEM) microtextural analysis </a:t>
            </a:r>
          </a:p>
          <a:p>
            <a:pPr marL="457200"/>
            <a:r>
              <a:rPr lang="en-US" sz="1000" dirty="0">
                <a:latin typeface="Helvetica" pitchFamily="2" charset="0"/>
              </a:rPr>
              <a:t>as a paleoclimate tool for fluvial deposits: A modern test. </a:t>
            </a:r>
            <a:r>
              <a:rPr lang="en-US" sz="1000" i="1" dirty="0">
                <a:latin typeface="Helvetica" pitchFamily="2" charset="0"/>
              </a:rPr>
              <a:t>Geological Society of America Bulletin, 130 (7-8)</a:t>
            </a:r>
            <a:r>
              <a:rPr lang="en-US" sz="1000" dirty="0">
                <a:latin typeface="Helvetica" pitchFamily="2" charset="0"/>
              </a:rPr>
              <a:t>, 1256-1272.</a:t>
            </a:r>
          </a:p>
          <a:p>
            <a:r>
              <a:rPr lang="en-US" sz="1000" dirty="0">
                <a:latin typeface="Helvetica" pitchFamily="2" charset="0"/>
              </a:rPr>
              <a:t>Sweet, D. E., </a:t>
            </a:r>
            <a:r>
              <a:rPr lang="en-US" sz="1000" dirty="0" err="1">
                <a:latin typeface="Helvetica" pitchFamily="2" charset="0"/>
              </a:rPr>
              <a:t>Soreghan</a:t>
            </a:r>
            <a:r>
              <a:rPr lang="en-US" sz="1000" dirty="0">
                <a:latin typeface="Helvetica" pitchFamily="2" charset="0"/>
              </a:rPr>
              <a:t>, G.S. (2010). Application of quartz sand microtextural analysis to infer cold-</a:t>
            </a:r>
          </a:p>
          <a:p>
            <a:pPr marL="457200"/>
            <a:r>
              <a:rPr lang="en-US" sz="1000" dirty="0">
                <a:latin typeface="Helvetica" pitchFamily="2" charset="0"/>
              </a:rPr>
              <a:t>climate weathering for the equatorial Fountain Formation (Pennsylvanian-Permian, Colorado, U.S.A.). </a:t>
            </a:r>
            <a:r>
              <a:rPr lang="en-US" sz="1000" i="1" dirty="0">
                <a:latin typeface="Helvetica" pitchFamily="2" charset="0"/>
              </a:rPr>
              <a:t>Journal of Sedimentary Research, 80</a:t>
            </a:r>
            <a:r>
              <a:rPr lang="en-US" sz="1000" dirty="0">
                <a:latin typeface="Helvetica" pitchFamily="2" charset="0"/>
              </a:rPr>
              <a:t>, 666-677.</a:t>
            </a:r>
          </a:p>
        </p:txBody>
      </p:sp>
      <p:pic>
        <p:nvPicPr>
          <p:cNvPr id="18" name="Picture 17">
            <a:extLst>
              <a:ext uri="{FF2B5EF4-FFF2-40B4-BE49-F238E27FC236}">
                <a16:creationId xmlns:a16="http://schemas.microsoft.com/office/drawing/2014/main" id="{7B1B7867-E94D-B648-92FA-0AF2C19FABDF}"/>
              </a:ext>
            </a:extLst>
          </p:cNvPr>
          <p:cNvPicPr>
            <a:picLocks noChangeAspect="1"/>
          </p:cNvPicPr>
          <p:nvPr/>
        </p:nvPicPr>
        <p:blipFill>
          <a:blip r:embed="rId3"/>
          <a:stretch>
            <a:fillRect/>
          </a:stretch>
        </p:blipFill>
        <p:spPr>
          <a:xfrm>
            <a:off x="1547607" y="754304"/>
            <a:ext cx="10204149" cy="2490690"/>
          </a:xfrm>
          <a:prstGeom prst="rect">
            <a:avLst/>
          </a:prstGeom>
        </p:spPr>
      </p:pic>
      <p:pic>
        <p:nvPicPr>
          <p:cNvPr id="41" name="Picture 40">
            <a:extLst>
              <a:ext uri="{FF2B5EF4-FFF2-40B4-BE49-F238E27FC236}">
                <a16:creationId xmlns:a16="http://schemas.microsoft.com/office/drawing/2014/main" id="{23CD7CD0-00B7-8D40-A065-18A716FFC4D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11933" y1="47455" x2="11367" y2="44848"/>
                        <a14:foregroundMark x1="22800" y1="44364" x2="20467" y2="46909"/>
                        <a14:foregroundMark x1="20467" y1="46909" x2="22267" y2="44848"/>
                        <a14:foregroundMark x1="31433" y1="63333" x2="30300" y2="63636"/>
                        <a14:foregroundMark x1="52167" y1="25879" x2="52300" y2="29636"/>
                        <a14:foregroundMark x1="51833" y1="39515" x2="52100" y2="43576"/>
                        <a14:foregroundMark x1="52033" y1="54848" x2="52433" y2="56303"/>
                        <a14:foregroundMark x1="56133" y1="56545" x2="56500" y2="57818"/>
                        <a14:foregroundMark x1="59700" y1="43091" x2="59700" y2="43879"/>
                        <a14:foregroundMark x1="58667" y1="44848" x2="58667" y2="44848"/>
                        <a14:foregroundMark x1="56567" y1="28545" x2="56633" y2="29273"/>
                        <a14:foregroundMark x1="60933" y1="27515" x2="61067" y2="29030"/>
                        <a14:foregroundMark x1="65200" y1="26909" x2="65200" y2="27636"/>
                        <a14:foregroundMark x1="67867" y1="28667" x2="67933" y2="29394"/>
                        <a14:foregroundMark x1="72333" y1="27394" x2="72333" y2="28242"/>
                        <a14:foregroundMark x1="76767" y1="26545" x2="76767" y2="27758"/>
                        <a14:foregroundMark x1="79800" y1="27394" x2="79533" y2="28242"/>
                        <a14:foregroundMark x1="83900" y1="27152" x2="84067" y2="27879"/>
                        <a14:foregroundMark x1="61200" y1="42000" x2="61300" y2="42970"/>
                        <a14:foregroundMark x1="65667" y1="42242" x2="65400" y2="43333"/>
                        <a14:foregroundMark x1="70067" y1="41758" x2="69933" y2="42485"/>
                        <a14:foregroundMark x1="73633" y1="42485" x2="73500" y2="43455"/>
                        <a14:foregroundMark x1="78767" y1="44242" x2="78233" y2="44364"/>
                        <a14:foregroundMark x1="80967" y1="41758" x2="80967" y2="42606"/>
                        <a14:foregroundMark x1="82733" y1="43697" x2="82733" y2="44727"/>
                        <a14:foregroundMark x1="60200" y1="56970" x2="60133" y2="57818"/>
                        <a14:foregroundMark x1="63700" y1="55697" x2="63767" y2="56545"/>
                        <a14:foregroundMark x1="66633" y1="57455" x2="66500" y2="58424"/>
                        <a14:foregroundMark x1="70733" y1="57697" x2="70733" y2="59455"/>
                        <a14:foregroundMark x1="77400" y1="56788" x2="77333" y2="57818"/>
                        <a14:foregroundMark x1="59967" y1="69939" x2="59700" y2="69879"/>
                        <a14:foregroundMark x1="60267" y1="69939" x2="60933" y2="70061"/>
                        <a14:foregroundMark x1="59533" y1="69879" x2="54433" y2="69818"/>
                        <a14:foregroundMark x1="54433" y1="69818" x2="54467" y2="69879"/>
                        <a14:foregroundMark x1="51767" y1="76061" x2="51767" y2="76424"/>
                        <a14:foregroundMark x1="55833" y1="77394" x2="55867" y2="77818"/>
                        <a14:foregroundMark x1="56733" y1="76061" x2="56833" y2="76545"/>
                        <a14:foregroundMark x1="58433" y1="76061" x2="58800" y2="77212"/>
                        <a14:foregroundMark x1="59733" y1="76545" x2="59700" y2="77152"/>
                        <a14:foregroundMark x1="60833" y1="75818" x2="61100" y2="75818"/>
                        <a14:foregroundMark x1="62833" y1="76061" x2="62833" y2="76545"/>
                        <a14:foregroundMark x1="65767" y1="74848" x2="65833" y2="75394"/>
                        <a14:foregroundMark x1="67800" y1="75333" x2="67900" y2="75818"/>
                        <a14:foregroundMark x1="71100" y1="75697" x2="71333" y2="75818"/>
                        <a14:foregroundMark x1="72833" y1="76061" x2="72867" y2="76667"/>
                        <a14:foregroundMark x1="72767" y1="74182" x2="72767" y2="74182"/>
                        <a14:foregroundMark x1="73667" y1="76303" x2="74233" y2="78182"/>
                        <a14:foregroundMark x1="75800" y1="76909" x2="75933" y2="77697"/>
                        <a14:foregroundMark x1="78267" y1="76545" x2="78267" y2="76970"/>
                        <a14:foregroundMark x1="80167" y1="75697" x2="79900" y2="76061"/>
                        <a14:foregroundMark x1="81833" y1="77091" x2="81833" y2="77576"/>
                        <a14:foregroundMark x1="81767" y1="74364" x2="81767" y2="74364"/>
                        <a14:foregroundMark x1="82767" y1="75636" x2="82767" y2="76182"/>
                        <a14:foregroundMark x1="84400" y1="76182" x2="84800" y2="77333"/>
                        <a14:foregroundMark x1="60233" y1="83030" x2="60833" y2="83030"/>
                        <a14:foregroundMark x1="60567" y1="84424" x2="60967" y2="84424"/>
                        <a14:foregroundMark x1="62433" y1="83030" x2="62433" y2="83030"/>
                        <a14:foregroundMark x1="63133" y1="85939" x2="63133" y2="85939"/>
                        <a14:foregroundMark x1="61800" y1="85576" x2="61800" y2="85576"/>
                        <a14:foregroundMark x1="62067" y1="84303" x2="62067" y2="84303"/>
                        <a14:foregroundMark x1="64967" y1="86121" x2="64300" y2="86000"/>
                        <a14:foregroundMark x1="64500" y1="82970" x2="65100" y2="82970"/>
                        <a14:foregroundMark x1="64233" y1="83818" x2="65100" y2="84606"/>
                        <a14:foregroundMark x1="67600" y1="84424" x2="67600" y2="84424"/>
                        <a14:foregroundMark x1="70300" y1="83273" x2="70300" y2="83273"/>
                        <a14:foregroundMark x1="71200" y1="85333" x2="71200" y2="85333"/>
                        <a14:foregroundMark x1="70367" y1="86121" x2="70367" y2="86121"/>
                        <a14:foregroundMark x1="70800" y1="82848" x2="70800" y2="82848"/>
                        <a14:foregroundMark x1="72267" y1="84000" x2="72267" y2="84000"/>
                        <a14:foregroundMark x1="73100" y1="83030" x2="73100" y2="83030"/>
                        <a14:foregroundMark x1="73100" y1="86121" x2="73100" y2="86121"/>
                        <a14:foregroundMark x1="73000" y1="84485" x2="73000" y2="84485"/>
                        <a14:foregroundMark x1="74333" y1="85091" x2="74333" y2="85091"/>
                        <a14:foregroundMark x1="75200" y1="84121" x2="75200" y2="84121"/>
                        <a14:foregroundMark x1="74833" y1="83030" x2="74833" y2="83030"/>
                        <a14:foregroundMark x1="76600" y1="83879" x2="76600" y2="83879"/>
                        <a14:foregroundMark x1="77467" y1="84970" x2="77467" y2="84970"/>
                        <a14:foregroundMark x1="76667" y1="86061" x2="76667" y2="86061"/>
                        <a14:foregroundMark x1="77233" y1="82970" x2="77233" y2="82970"/>
                        <a14:backgroundMark x1="58467" y1="45697" x2="58600" y2="45576"/>
                        <a14:backgroundMark x1="58467" y1="45333" x2="58467" y2="45333"/>
                        <a14:backgroundMark x1="58467" y1="45333" x2="58467" y2="45333"/>
                        <a14:backgroundMark x1="58400" y1="45212" x2="58400" y2="45212"/>
                        <a14:backgroundMark x1="58600" y1="45333" x2="58600" y2="45333"/>
                        <a14:backgroundMark x1="58333" y1="45091" x2="58333" y2="45091"/>
                        <a14:backgroundMark x1="58200" y1="27636" x2="57867" y2="27758"/>
                        <a14:backgroundMark x1="69500" y1="27879" x2="69167" y2="28000"/>
                        <a14:backgroundMark x1="78433" y1="46364" x2="78433" y2="46364"/>
                        <a14:backgroundMark x1="84467" y1="42727" x2="83900" y2="42727"/>
                        <a14:backgroundMark x1="68067" y1="57818" x2="67667" y2="57818"/>
                        <a14:backgroundMark x1="55333" y1="78303" x2="55133" y2="78364"/>
                        <a14:backgroundMark x1="61333" y1="78424" x2="61167" y2="78424"/>
                        <a14:backgroundMark x1="65100" y1="76970" x2="65100" y2="77818"/>
                        <a14:backgroundMark x1="70133" y1="75818" x2="70133" y2="76545"/>
                        <a14:backgroundMark x1="76833" y1="76788" x2="76467" y2="76848"/>
                        <a14:backgroundMark x1="60500" y1="83818" x2="60500" y2="83818"/>
                        <a14:backgroundMark x1="62433" y1="84545" x2="62433" y2="84545"/>
                        <a14:backgroundMark x1="61400" y1="84182" x2="61400" y2="84182"/>
                        <a14:backgroundMark x1="61467" y1="85515" x2="61467" y2="85515"/>
                        <a14:backgroundMark x1="64767" y1="85394" x2="64767" y2="85394"/>
                        <a14:backgroundMark x1="64767" y1="83697" x2="64767" y2="83697"/>
                        <a14:backgroundMark x1="74833" y1="84364" x2="74833" y2="84364"/>
                      </a14:backgroundRemoval>
                    </a14:imgEffect>
                  </a14:imgLayer>
                </a14:imgProps>
              </a:ext>
            </a:extLst>
          </a:blip>
          <a:srcRect l="6465" t="14488" r="10452" b="6845"/>
          <a:stretch/>
        </p:blipFill>
        <p:spPr>
          <a:xfrm>
            <a:off x="31759398" y="623276"/>
            <a:ext cx="5359940" cy="2791270"/>
          </a:xfrm>
          <a:prstGeom prst="rect">
            <a:avLst/>
          </a:prstGeom>
        </p:spPr>
      </p:pic>
      <p:sp>
        <p:nvSpPr>
          <p:cNvPr id="46" name="TextBox 45">
            <a:extLst>
              <a:ext uri="{FF2B5EF4-FFF2-40B4-BE49-F238E27FC236}">
                <a16:creationId xmlns:a16="http://schemas.microsoft.com/office/drawing/2014/main" id="{E69789FF-A24C-374B-B4A0-0C3BC433FB2B}"/>
              </a:ext>
            </a:extLst>
          </p:cNvPr>
          <p:cNvSpPr txBox="1"/>
          <p:nvPr/>
        </p:nvSpPr>
        <p:spPr>
          <a:xfrm>
            <a:off x="6660235" y="5620730"/>
            <a:ext cx="6691325" cy="7478970"/>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pitchFamily="2" charset="0"/>
                <a:ea typeface="Georgia" charset="0"/>
                <a:cs typeface="Futura Medium" panose="020B0602020204020303" pitchFamily="34" charset="-79"/>
              </a:rPr>
              <a:t>The Bråvika Member </a:t>
            </a:r>
            <a:r>
              <a:rPr lang="en-US" sz="3200" dirty="0">
                <a:latin typeface="Helvetica" pitchFamily="2" charset="0"/>
                <a:ea typeface="Georgia" charset="0"/>
                <a:cs typeface="Futura Medium" panose="020B0602020204020303" pitchFamily="34" charset="-79"/>
              </a:rPr>
              <a:t>(Halverson et al., 2004) is a </a:t>
            </a:r>
            <a:r>
              <a:rPr lang="en-US" sz="3200" b="1" dirty="0">
                <a:latin typeface="Helvetica" pitchFamily="2" charset="0"/>
                <a:ea typeface="Georgia" charset="0"/>
                <a:cs typeface="Futura Medium" panose="020B0602020204020303" pitchFamily="34" charset="-79"/>
              </a:rPr>
              <a:t>Cryogenian (720 – 630 Ma), paleo-equatorial wedge of sandstones and dolomites </a:t>
            </a:r>
            <a:r>
              <a:rPr lang="en-US" sz="3200" dirty="0">
                <a:latin typeface="Helvetica" pitchFamily="2" charset="0"/>
                <a:ea typeface="Georgia" charset="0"/>
                <a:cs typeface="Futura Medium" panose="020B0602020204020303" pitchFamily="34" charset="-79"/>
              </a:rPr>
              <a:t>(Figure 1; Hoffman et al., 2012) in </a:t>
            </a:r>
            <a:r>
              <a:rPr lang="en-US" sz="3200" b="1" dirty="0">
                <a:latin typeface="Helvetica" pitchFamily="2" charset="0"/>
                <a:ea typeface="Georgia" charset="0"/>
                <a:cs typeface="Futura Medium" panose="020B0602020204020303" pitchFamily="34" charset="-79"/>
              </a:rPr>
              <a:t>NE Svalbard, Norway</a:t>
            </a:r>
            <a:r>
              <a:rPr lang="en-US" sz="3200" dirty="0">
                <a:latin typeface="Helvetica" pitchFamily="2" charset="0"/>
                <a:ea typeface="Georgia" charset="0"/>
                <a:cs typeface="Futura Medium" panose="020B0602020204020303" pitchFamily="34" charset="-79"/>
              </a:rPr>
              <a:t>.</a:t>
            </a:r>
          </a:p>
          <a:p>
            <a:endParaRPr lang="en-US" sz="3200" dirty="0">
              <a:latin typeface="Helvetica" pitchFamily="2" charset="0"/>
              <a:ea typeface="Georgia" charset="0"/>
              <a:cs typeface="Futura Medium" panose="020B0602020204020303" pitchFamily="34" charset="-79"/>
            </a:endParaRPr>
          </a:p>
          <a:p>
            <a:pPr marL="457200" indent="-457200">
              <a:buFont typeface="Arial" panose="020B0604020202020204" pitchFamily="34" charset="0"/>
              <a:buChar char="•"/>
            </a:pPr>
            <a:r>
              <a:rPr lang="en-US" sz="3200" dirty="0">
                <a:latin typeface="Helvetica" pitchFamily="2" charset="0"/>
                <a:ea typeface="Georgia" charset="0"/>
                <a:cs typeface="Futura Medium" panose="020B0602020204020303" pitchFamily="34" charset="-79"/>
              </a:rPr>
              <a:t>Sits at the boundary between two vastly different climate states: an </a:t>
            </a:r>
            <a:r>
              <a:rPr lang="en-US" sz="3200" b="1" dirty="0">
                <a:latin typeface="Helvetica" pitchFamily="2" charset="0"/>
                <a:ea typeface="Georgia" charset="0"/>
                <a:cs typeface="Futura Medium" panose="020B0602020204020303" pitchFamily="34" charset="-79"/>
              </a:rPr>
              <a:t>older, nonglacial tropical equatorial climate </a:t>
            </a:r>
            <a:r>
              <a:rPr lang="en-US" sz="3200" dirty="0">
                <a:latin typeface="Helvetica" pitchFamily="2" charset="0"/>
                <a:ea typeface="Georgia" charset="0"/>
                <a:cs typeface="Futura Medium" panose="020B0602020204020303" pitchFamily="34" charset="-79"/>
              </a:rPr>
              <a:t>(Elbobreen Fm.) and a </a:t>
            </a:r>
            <a:r>
              <a:rPr lang="en-US" sz="3200" b="1" dirty="0">
                <a:latin typeface="Helvetica" pitchFamily="2" charset="0"/>
                <a:ea typeface="Georgia" charset="0"/>
                <a:cs typeface="Futura Medium" panose="020B0602020204020303" pitchFamily="34" charset="-79"/>
              </a:rPr>
              <a:t>younger, glacial Snowball Earth state </a:t>
            </a:r>
            <a:r>
              <a:rPr lang="en-US" sz="3200" dirty="0">
                <a:latin typeface="Helvetica" pitchFamily="2" charset="0"/>
                <a:ea typeface="Georgia" charset="0"/>
                <a:cs typeface="Futura Medium" panose="020B0602020204020303" pitchFamily="34" charset="-79"/>
              </a:rPr>
              <a:t>(Wilsonbreen Fm.)</a:t>
            </a:r>
            <a:endParaRPr lang="en-US" sz="2000" dirty="0">
              <a:latin typeface="Helvetica" pitchFamily="2" charset="0"/>
              <a:ea typeface="Georgia" charset="0"/>
              <a:cs typeface="Futura Medium" panose="020B0602020204020303" pitchFamily="34" charset="-79"/>
            </a:endParaRPr>
          </a:p>
        </p:txBody>
      </p:sp>
      <p:pic>
        <p:nvPicPr>
          <p:cNvPr id="40" name="Picture 39">
            <a:extLst>
              <a:ext uri="{FF2B5EF4-FFF2-40B4-BE49-F238E27FC236}">
                <a16:creationId xmlns:a16="http://schemas.microsoft.com/office/drawing/2014/main" id="{3649E23D-DA36-F343-AA1D-884D37774673}"/>
              </a:ext>
            </a:extLst>
          </p:cNvPr>
          <p:cNvPicPr>
            <a:picLocks noChangeAspect="1"/>
          </p:cNvPicPr>
          <p:nvPr/>
        </p:nvPicPr>
        <p:blipFill>
          <a:blip r:embed="rId6"/>
          <a:stretch>
            <a:fillRect/>
          </a:stretch>
        </p:blipFill>
        <p:spPr>
          <a:xfrm>
            <a:off x="1864396" y="5443796"/>
            <a:ext cx="4173907" cy="7731329"/>
          </a:xfrm>
          <a:prstGeom prst="rect">
            <a:avLst/>
          </a:prstGeom>
        </p:spPr>
      </p:pic>
      <p:sp>
        <p:nvSpPr>
          <p:cNvPr id="49" name="TextBox 48">
            <a:extLst>
              <a:ext uri="{FF2B5EF4-FFF2-40B4-BE49-F238E27FC236}">
                <a16:creationId xmlns:a16="http://schemas.microsoft.com/office/drawing/2014/main" id="{57C95C89-F75F-934E-A969-F3F865B5ACCA}"/>
              </a:ext>
            </a:extLst>
          </p:cNvPr>
          <p:cNvSpPr txBox="1"/>
          <p:nvPr/>
        </p:nvSpPr>
        <p:spPr>
          <a:xfrm>
            <a:off x="1159562" y="13183786"/>
            <a:ext cx="5357919" cy="1015663"/>
          </a:xfrm>
          <a:prstGeom prst="rect">
            <a:avLst/>
          </a:prstGeom>
          <a:noFill/>
        </p:spPr>
        <p:txBody>
          <a:bodyPr wrap="square" rtlCol="0">
            <a:spAutoFit/>
          </a:bodyPr>
          <a:lstStyle/>
          <a:p>
            <a:pPr algn="ctr"/>
            <a:r>
              <a:rPr lang="en-US" sz="2000" dirty="0">
                <a:latin typeface="Helvetica" pitchFamily="2" charset="0"/>
              </a:rPr>
              <a:t>Figure 1. Composite stratigraphic column of the Polarisbreen Group of NE Svalbard (Hoffman et al., 2012).</a:t>
            </a:r>
          </a:p>
        </p:txBody>
      </p:sp>
      <p:pic>
        <p:nvPicPr>
          <p:cNvPr id="61" name="Picture 60">
            <a:extLst>
              <a:ext uri="{FF2B5EF4-FFF2-40B4-BE49-F238E27FC236}">
                <a16:creationId xmlns:a16="http://schemas.microsoft.com/office/drawing/2014/main" id="{5DBB92CB-5D58-8B40-9F2D-3F944233994F}"/>
              </a:ext>
            </a:extLst>
          </p:cNvPr>
          <p:cNvPicPr>
            <a:picLocks noChangeAspect="1"/>
          </p:cNvPicPr>
          <p:nvPr/>
        </p:nvPicPr>
        <p:blipFill rotWithShape="1">
          <a:blip r:embed="rId7"/>
          <a:srcRect l="21324" t="26581" r="42591" b="25411"/>
          <a:stretch/>
        </p:blipFill>
        <p:spPr>
          <a:xfrm rot="5400000">
            <a:off x="38096646" y="13090093"/>
            <a:ext cx="2789878" cy="2783793"/>
          </a:xfrm>
          <a:prstGeom prst="rect">
            <a:avLst/>
          </a:prstGeom>
        </p:spPr>
      </p:pic>
      <p:sp>
        <p:nvSpPr>
          <p:cNvPr id="81" name="TextBox 80">
            <a:extLst>
              <a:ext uri="{FF2B5EF4-FFF2-40B4-BE49-F238E27FC236}">
                <a16:creationId xmlns:a16="http://schemas.microsoft.com/office/drawing/2014/main" id="{C2F1DF52-1F0B-A447-9C14-0FE4472685FA}"/>
              </a:ext>
            </a:extLst>
          </p:cNvPr>
          <p:cNvSpPr txBox="1"/>
          <p:nvPr/>
        </p:nvSpPr>
        <p:spPr>
          <a:xfrm>
            <a:off x="37560484" y="15904308"/>
            <a:ext cx="3862202" cy="646331"/>
          </a:xfrm>
          <a:prstGeom prst="rect">
            <a:avLst/>
          </a:prstGeom>
          <a:noFill/>
        </p:spPr>
        <p:txBody>
          <a:bodyPr wrap="square" rtlCol="0">
            <a:spAutoFit/>
          </a:bodyPr>
          <a:lstStyle/>
          <a:p>
            <a:pPr algn="ctr"/>
            <a:r>
              <a:rPr lang="en-US" sz="1800" dirty="0">
                <a:latin typeface="Helvetica" pitchFamily="2" charset="0"/>
              </a:rPr>
              <a:t>Figure 7. SEM stub with 50 arranged grains</a:t>
            </a:r>
          </a:p>
        </p:txBody>
      </p:sp>
      <p:sp>
        <p:nvSpPr>
          <p:cNvPr id="83" name="TextBox 82">
            <a:extLst>
              <a:ext uri="{FF2B5EF4-FFF2-40B4-BE49-F238E27FC236}">
                <a16:creationId xmlns:a16="http://schemas.microsoft.com/office/drawing/2014/main" id="{8F2FF7E0-E3C3-084F-8CE6-AC4C3F51020F}"/>
              </a:ext>
            </a:extLst>
          </p:cNvPr>
          <p:cNvSpPr txBox="1"/>
          <p:nvPr/>
        </p:nvSpPr>
        <p:spPr>
          <a:xfrm>
            <a:off x="30711069" y="16022595"/>
            <a:ext cx="4976042" cy="369332"/>
          </a:xfrm>
          <a:prstGeom prst="rect">
            <a:avLst/>
          </a:prstGeom>
          <a:noFill/>
        </p:spPr>
        <p:txBody>
          <a:bodyPr wrap="none" rtlCol="0">
            <a:spAutoFit/>
          </a:bodyPr>
          <a:lstStyle/>
          <a:p>
            <a:r>
              <a:rPr lang="en-US" sz="1800" dirty="0">
                <a:latin typeface="Helvetica" pitchFamily="2" charset="0"/>
              </a:rPr>
              <a:t>Table 1. Microtexture names and abbreviations</a:t>
            </a:r>
          </a:p>
        </p:txBody>
      </p:sp>
      <p:grpSp>
        <p:nvGrpSpPr>
          <p:cNvPr id="25" name="Group 24">
            <a:extLst>
              <a:ext uri="{FF2B5EF4-FFF2-40B4-BE49-F238E27FC236}">
                <a16:creationId xmlns:a16="http://schemas.microsoft.com/office/drawing/2014/main" id="{C09A8521-B293-9940-9AD1-CBC0F35AB6FA}"/>
              </a:ext>
            </a:extLst>
          </p:cNvPr>
          <p:cNvGrpSpPr/>
          <p:nvPr/>
        </p:nvGrpSpPr>
        <p:grpSpPr>
          <a:xfrm>
            <a:off x="1322894" y="22160393"/>
            <a:ext cx="12026929" cy="6774728"/>
            <a:chOff x="1241952" y="5528321"/>
            <a:chExt cx="12026929" cy="6774728"/>
          </a:xfrm>
        </p:grpSpPr>
        <p:pic>
          <p:nvPicPr>
            <p:cNvPr id="22" name="Picture 21" descr="A close up of a map&#10;&#10;Description automatically generated">
              <a:extLst>
                <a:ext uri="{FF2B5EF4-FFF2-40B4-BE49-F238E27FC236}">
                  <a16:creationId xmlns:a16="http://schemas.microsoft.com/office/drawing/2014/main" id="{55BC636F-7772-A44D-B080-BEA59FCF68E1}"/>
                </a:ext>
              </a:extLst>
            </p:cNvPr>
            <p:cNvPicPr>
              <a:picLocks noChangeAspect="1"/>
            </p:cNvPicPr>
            <p:nvPr/>
          </p:nvPicPr>
          <p:blipFill>
            <a:blip r:embed="rId8"/>
            <a:stretch>
              <a:fillRect/>
            </a:stretch>
          </p:blipFill>
          <p:spPr>
            <a:xfrm>
              <a:off x="1242242" y="5528322"/>
              <a:ext cx="12026639" cy="6774727"/>
            </a:xfrm>
            <a:prstGeom prst="rect">
              <a:avLst/>
            </a:prstGeom>
          </p:spPr>
        </p:pic>
        <p:sp>
          <p:nvSpPr>
            <p:cNvPr id="51" name="TextBox 50">
              <a:extLst>
                <a:ext uri="{FF2B5EF4-FFF2-40B4-BE49-F238E27FC236}">
                  <a16:creationId xmlns:a16="http://schemas.microsoft.com/office/drawing/2014/main" id="{7E704A24-04F3-3948-9D81-AD95928DF886}"/>
                </a:ext>
              </a:extLst>
            </p:cNvPr>
            <p:cNvSpPr txBox="1"/>
            <p:nvPr/>
          </p:nvSpPr>
          <p:spPr>
            <a:xfrm>
              <a:off x="1241952" y="5528322"/>
              <a:ext cx="861133" cy="584775"/>
            </a:xfrm>
            <a:prstGeom prst="rect">
              <a:avLst/>
            </a:prstGeom>
            <a:noFill/>
          </p:spPr>
          <p:txBody>
            <a:bodyPr wrap="none" rtlCol="0">
              <a:spAutoFit/>
            </a:bodyPr>
            <a:lstStyle/>
            <a:p>
              <a:pPr algn="ctr"/>
              <a:r>
                <a:rPr lang="en-US" sz="3200" b="1" dirty="0">
                  <a:latin typeface="Georgia" panose="02040502050405020303" pitchFamily="18" charset="0"/>
                </a:rPr>
                <a:t>(A)</a:t>
              </a:r>
            </a:p>
          </p:txBody>
        </p:sp>
        <p:sp>
          <p:nvSpPr>
            <p:cNvPr id="57" name="TextBox 56">
              <a:extLst>
                <a:ext uri="{FF2B5EF4-FFF2-40B4-BE49-F238E27FC236}">
                  <a16:creationId xmlns:a16="http://schemas.microsoft.com/office/drawing/2014/main" id="{FE484193-E451-A445-A4B8-245CEFC5B36B}"/>
                </a:ext>
              </a:extLst>
            </p:cNvPr>
            <p:cNvSpPr txBox="1"/>
            <p:nvPr/>
          </p:nvSpPr>
          <p:spPr>
            <a:xfrm>
              <a:off x="8136046" y="5528321"/>
              <a:ext cx="861134" cy="584775"/>
            </a:xfrm>
            <a:prstGeom prst="rect">
              <a:avLst/>
            </a:prstGeom>
            <a:noFill/>
          </p:spPr>
          <p:txBody>
            <a:bodyPr wrap="none" rtlCol="0">
              <a:spAutoFit/>
            </a:bodyPr>
            <a:lstStyle/>
            <a:p>
              <a:pPr algn="ctr"/>
              <a:r>
                <a:rPr lang="en-US" sz="3200" b="1" dirty="0">
                  <a:latin typeface="Georgia" panose="02040502050405020303" pitchFamily="18" charset="0"/>
                </a:rPr>
                <a:t>(B)</a:t>
              </a:r>
            </a:p>
          </p:txBody>
        </p:sp>
      </p:grpSp>
      <p:pic>
        <p:nvPicPr>
          <p:cNvPr id="33" name="Picture 32" descr="A group of people in a rocky area&#10;&#10;Description automatically generated">
            <a:extLst>
              <a:ext uri="{FF2B5EF4-FFF2-40B4-BE49-F238E27FC236}">
                <a16:creationId xmlns:a16="http://schemas.microsoft.com/office/drawing/2014/main" id="{953E62F5-85E5-8542-A631-7FD869959F4F}"/>
              </a:ext>
            </a:extLst>
          </p:cNvPr>
          <p:cNvPicPr>
            <a:picLocks noChangeAspect="1"/>
          </p:cNvPicPr>
          <p:nvPr/>
        </p:nvPicPr>
        <p:blipFill rotWithShape="1">
          <a:blip r:embed="rId9"/>
          <a:srcRect r="11057"/>
          <a:stretch/>
        </p:blipFill>
        <p:spPr>
          <a:xfrm>
            <a:off x="29110701" y="21107388"/>
            <a:ext cx="4067604" cy="3048844"/>
          </a:xfrm>
          <a:prstGeom prst="rect">
            <a:avLst/>
          </a:prstGeom>
        </p:spPr>
      </p:pic>
      <p:grpSp>
        <p:nvGrpSpPr>
          <p:cNvPr id="55" name="Group 54">
            <a:extLst>
              <a:ext uri="{FF2B5EF4-FFF2-40B4-BE49-F238E27FC236}">
                <a16:creationId xmlns:a16="http://schemas.microsoft.com/office/drawing/2014/main" id="{377A1882-A57D-7240-ACA5-A6C870CFE92D}"/>
              </a:ext>
            </a:extLst>
          </p:cNvPr>
          <p:cNvGrpSpPr/>
          <p:nvPr/>
        </p:nvGrpSpPr>
        <p:grpSpPr>
          <a:xfrm>
            <a:off x="6471114" y="13691617"/>
            <a:ext cx="6880446" cy="7730166"/>
            <a:chOff x="6390172" y="12780691"/>
            <a:chExt cx="6880446" cy="7730166"/>
          </a:xfrm>
        </p:grpSpPr>
        <p:pic>
          <p:nvPicPr>
            <p:cNvPr id="38" name="Picture 37" descr="A snow covered mountain&#10;&#10;Description automatically generated">
              <a:extLst>
                <a:ext uri="{FF2B5EF4-FFF2-40B4-BE49-F238E27FC236}">
                  <a16:creationId xmlns:a16="http://schemas.microsoft.com/office/drawing/2014/main" id="{024127AE-0354-1742-9147-AF66157DE4C3}"/>
                </a:ext>
              </a:extLst>
            </p:cNvPr>
            <p:cNvPicPr>
              <a:picLocks noChangeAspect="1"/>
            </p:cNvPicPr>
            <p:nvPr/>
          </p:nvPicPr>
          <p:blipFill>
            <a:blip r:embed="rId10"/>
            <a:stretch>
              <a:fillRect/>
            </a:stretch>
          </p:blipFill>
          <p:spPr>
            <a:xfrm>
              <a:off x="9829526" y="15356893"/>
              <a:ext cx="3439355" cy="2578926"/>
            </a:xfrm>
            <a:prstGeom prst="rect">
              <a:avLst/>
            </a:prstGeom>
          </p:spPr>
        </p:pic>
        <p:pic>
          <p:nvPicPr>
            <p:cNvPr id="43" name="Picture 42" descr="A rocky mountain&#10;&#10;Description automatically generated">
              <a:extLst>
                <a:ext uri="{FF2B5EF4-FFF2-40B4-BE49-F238E27FC236}">
                  <a16:creationId xmlns:a16="http://schemas.microsoft.com/office/drawing/2014/main" id="{549BDD95-08E2-5F4E-AC34-779C9C95017E}"/>
                </a:ext>
              </a:extLst>
            </p:cNvPr>
            <p:cNvPicPr>
              <a:picLocks noChangeAspect="1"/>
            </p:cNvPicPr>
            <p:nvPr/>
          </p:nvPicPr>
          <p:blipFill>
            <a:blip r:embed="rId11"/>
            <a:stretch>
              <a:fillRect/>
            </a:stretch>
          </p:blipFill>
          <p:spPr>
            <a:xfrm>
              <a:off x="6390172" y="12780691"/>
              <a:ext cx="3439355" cy="2579516"/>
            </a:xfrm>
            <a:prstGeom prst="rect">
              <a:avLst/>
            </a:prstGeom>
          </p:spPr>
        </p:pic>
        <p:sp>
          <p:nvSpPr>
            <p:cNvPr id="48" name="TextBox 47">
              <a:extLst>
                <a:ext uri="{FF2B5EF4-FFF2-40B4-BE49-F238E27FC236}">
                  <a16:creationId xmlns:a16="http://schemas.microsoft.com/office/drawing/2014/main" id="{3C95A6B5-00FE-4743-A5BC-6D5963D95348}"/>
                </a:ext>
              </a:extLst>
            </p:cNvPr>
            <p:cNvSpPr txBox="1"/>
            <p:nvPr/>
          </p:nvSpPr>
          <p:spPr>
            <a:xfrm>
              <a:off x="9843077" y="13177897"/>
              <a:ext cx="3427541" cy="1785104"/>
            </a:xfrm>
            <a:prstGeom prst="rect">
              <a:avLst/>
            </a:prstGeom>
            <a:noFill/>
          </p:spPr>
          <p:txBody>
            <a:bodyPr wrap="none" rtlCol="0">
              <a:spAutoFit/>
            </a:bodyPr>
            <a:lstStyle/>
            <a:p>
              <a:pPr algn="ctr"/>
              <a:r>
                <a:rPr lang="en-US" sz="2800" b="1" dirty="0">
                  <a:latin typeface="Helvetica" pitchFamily="2" charset="0"/>
                </a:rPr>
                <a:t>Glaciofluvial</a:t>
              </a:r>
            </a:p>
            <a:p>
              <a:pPr algn="ctr"/>
              <a:r>
                <a:rPr lang="en-US" sz="2400" dirty="0">
                  <a:latin typeface="Helvetica" pitchFamily="2" charset="0"/>
                </a:rPr>
                <a:t>(Halverson et al., 2004)</a:t>
              </a:r>
            </a:p>
            <a:p>
              <a:pPr algn="ctr"/>
              <a:r>
                <a:rPr lang="en-US" sz="2000" i="1" dirty="0">
                  <a:latin typeface="Helvetica" pitchFamily="2" charset="0"/>
                </a:rPr>
                <a:t>Herbert Glacier terminus, </a:t>
              </a:r>
            </a:p>
            <a:p>
              <a:pPr algn="ctr"/>
              <a:r>
                <a:rPr lang="en-US" sz="2000" i="1" dirty="0">
                  <a:latin typeface="Helvetica" pitchFamily="2" charset="0"/>
                </a:rPr>
                <a:t>Juneau, Alaska, USA</a:t>
              </a:r>
            </a:p>
            <a:p>
              <a:pPr algn="ctr"/>
              <a:r>
                <a:rPr lang="en-US" sz="1800" i="1" dirty="0">
                  <a:latin typeface="Helvetica" pitchFamily="2" charset="0"/>
                </a:rPr>
                <a:t>(PC: Jocelyn Reahl)</a:t>
              </a:r>
            </a:p>
          </p:txBody>
        </p:sp>
        <p:sp>
          <p:nvSpPr>
            <p:cNvPr id="78" name="TextBox 77">
              <a:extLst>
                <a:ext uri="{FF2B5EF4-FFF2-40B4-BE49-F238E27FC236}">
                  <a16:creationId xmlns:a16="http://schemas.microsoft.com/office/drawing/2014/main" id="{814F6849-28CE-F34E-91E2-8ABB9A8CE343}"/>
                </a:ext>
              </a:extLst>
            </p:cNvPr>
            <p:cNvSpPr txBox="1"/>
            <p:nvPr/>
          </p:nvSpPr>
          <p:spPr>
            <a:xfrm>
              <a:off x="6426535" y="15409939"/>
              <a:ext cx="3366627" cy="2462213"/>
            </a:xfrm>
            <a:prstGeom prst="rect">
              <a:avLst/>
            </a:prstGeom>
            <a:noFill/>
          </p:spPr>
          <p:txBody>
            <a:bodyPr wrap="none" rtlCol="0">
              <a:spAutoFit/>
            </a:bodyPr>
            <a:lstStyle/>
            <a:p>
              <a:pPr algn="ctr"/>
              <a:r>
                <a:rPr lang="en-US" sz="2800" b="1" dirty="0">
                  <a:latin typeface="Helvetica" pitchFamily="2" charset="0"/>
                </a:rPr>
                <a:t>Aeolian</a:t>
              </a:r>
            </a:p>
            <a:p>
              <a:pPr algn="ctr"/>
              <a:r>
                <a:rPr lang="en-US" sz="2400" b="1" dirty="0">
                  <a:latin typeface="Helvetica" pitchFamily="2" charset="0"/>
                </a:rPr>
                <a:t>Glacial/Nonglacial</a:t>
              </a:r>
            </a:p>
            <a:p>
              <a:pPr algn="ctr"/>
              <a:r>
                <a:rPr lang="en-US" sz="2400" dirty="0">
                  <a:latin typeface="Helvetica" pitchFamily="2" charset="0"/>
                </a:rPr>
                <a:t>(Halverson, 2011)</a:t>
              </a:r>
            </a:p>
            <a:p>
              <a:pPr algn="ctr"/>
              <a:r>
                <a:rPr lang="en-US" sz="2000" i="1" dirty="0">
                  <a:latin typeface="Helvetica" pitchFamily="2" charset="0"/>
                </a:rPr>
                <a:t>Windblown periglacial sand,</a:t>
              </a:r>
            </a:p>
            <a:p>
              <a:pPr algn="ctr"/>
              <a:r>
                <a:rPr lang="en-US" sz="2000" i="1" dirty="0">
                  <a:latin typeface="Helvetica" pitchFamily="2" charset="0"/>
                </a:rPr>
                <a:t>McMurdo Dry Valleys, </a:t>
              </a:r>
            </a:p>
            <a:p>
              <a:pPr algn="ctr"/>
              <a:r>
                <a:rPr lang="en-US" sz="2000" i="1" dirty="0">
                  <a:latin typeface="Helvetica" pitchFamily="2" charset="0"/>
                </a:rPr>
                <a:t>Antarctica </a:t>
              </a:r>
            </a:p>
            <a:p>
              <a:pPr algn="ctr"/>
              <a:r>
                <a:rPr lang="en-US" sz="1800" i="1" dirty="0">
                  <a:latin typeface="Helvetica" pitchFamily="2" charset="0"/>
                </a:rPr>
                <a:t>(PC: Tyler Mackey)</a:t>
              </a:r>
            </a:p>
          </p:txBody>
        </p:sp>
        <p:sp>
          <p:nvSpPr>
            <p:cNvPr id="79" name="TextBox 78">
              <a:extLst>
                <a:ext uri="{FF2B5EF4-FFF2-40B4-BE49-F238E27FC236}">
                  <a16:creationId xmlns:a16="http://schemas.microsoft.com/office/drawing/2014/main" id="{4A8C6053-9076-C04E-B4ED-CFD4940BAC24}"/>
                </a:ext>
              </a:extLst>
            </p:cNvPr>
            <p:cNvSpPr txBox="1"/>
            <p:nvPr/>
          </p:nvSpPr>
          <p:spPr>
            <a:xfrm>
              <a:off x="9961699" y="18486184"/>
              <a:ext cx="3190296" cy="1477328"/>
            </a:xfrm>
            <a:prstGeom prst="rect">
              <a:avLst/>
            </a:prstGeom>
            <a:noFill/>
          </p:spPr>
          <p:txBody>
            <a:bodyPr wrap="none" rtlCol="0">
              <a:spAutoFit/>
            </a:bodyPr>
            <a:lstStyle/>
            <a:p>
              <a:pPr algn="ctr"/>
              <a:r>
                <a:rPr lang="en-US" sz="2800" b="1" dirty="0">
                  <a:latin typeface="Helvetica" pitchFamily="2" charset="0"/>
                </a:rPr>
                <a:t>Tropical Fluvial</a:t>
              </a:r>
              <a:endParaRPr lang="en-US" sz="2400" b="1" dirty="0">
                <a:latin typeface="Helvetica" pitchFamily="2" charset="0"/>
              </a:endParaRPr>
            </a:p>
            <a:p>
              <a:pPr algn="ctr"/>
              <a:r>
                <a:rPr lang="en-US" sz="2400" dirty="0">
                  <a:latin typeface="Helvetica" pitchFamily="2" charset="0"/>
                </a:rPr>
                <a:t>(Hoffman et al., 2012)</a:t>
              </a:r>
            </a:p>
            <a:p>
              <a:pPr algn="ctr"/>
              <a:r>
                <a:rPr lang="en-US" sz="2000" i="1" dirty="0" err="1">
                  <a:latin typeface="Helvetica" pitchFamily="2" charset="0"/>
                </a:rPr>
                <a:t>Tapajós</a:t>
              </a:r>
              <a:r>
                <a:rPr lang="en-US" sz="2000" i="1" dirty="0">
                  <a:latin typeface="Helvetica" pitchFamily="2" charset="0"/>
                </a:rPr>
                <a:t> River, Brazil</a:t>
              </a:r>
            </a:p>
            <a:p>
              <a:pPr algn="ctr"/>
              <a:r>
                <a:rPr lang="en-US" sz="1800" i="1" dirty="0">
                  <a:latin typeface="Helvetica" pitchFamily="2" charset="0"/>
                </a:rPr>
                <a:t>(PC: Morgan Schmidt)</a:t>
              </a:r>
            </a:p>
          </p:txBody>
        </p:sp>
        <p:pic>
          <p:nvPicPr>
            <p:cNvPr id="54" name="Picture 53" descr="A view of a large body of water with a mountain in the background&#10;&#10;Description automatically generated">
              <a:extLst>
                <a:ext uri="{FF2B5EF4-FFF2-40B4-BE49-F238E27FC236}">
                  <a16:creationId xmlns:a16="http://schemas.microsoft.com/office/drawing/2014/main" id="{EC590795-E14A-BA4A-BDCB-1EA9DC8B8C99}"/>
                </a:ext>
              </a:extLst>
            </p:cNvPr>
            <p:cNvPicPr>
              <a:picLocks noChangeAspect="1"/>
            </p:cNvPicPr>
            <p:nvPr/>
          </p:nvPicPr>
          <p:blipFill rotWithShape="1">
            <a:blip r:embed="rId12"/>
            <a:srcRect l="10956"/>
            <a:stretch/>
          </p:blipFill>
          <p:spPr>
            <a:xfrm>
              <a:off x="6390172" y="17935819"/>
              <a:ext cx="3439355" cy="2575038"/>
            </a:xfrm>
            <a:prstGeom prst="rect">
              <a:avLst/>
            </a:prstGeom>
          </p:spPr>
        </p:pic>
      </p:grpSp>
      <p:sp>
        <p:nvSpPr>
          <p:cNvPr id="60" name="TextBox 59">
            <a:extLst>
              <a:ext uri="{FF2B5EF4-FFF2-40B4-BE49-F238E27FC236}">
                <a16:creationId xmlns:a16="http://schemas.microsoft.com/office/drawing/2014/main" id="{CB28AC60-BC6C-D849-81B5-9E5A67B0DA52}"/>
              </a:ext>
            </a:extLst>
          </p:cNvPr>
          <p:cNvSpPr txBox="1"/>
          <p:nvPr/>
        </p:nvSpPr>
        <p:spPr>
          <a:xfrm>
            <a:off x="1519154" y="15251121"/>
            <a:ext cx="4692288" cy="1754326"/>
          </a:xfrm>
          <a:prstGeom prst="rect">
            <a:avLst/>
          </a:prstGeom>
          <a:noFill/>
        </p:spPr>
        <p:txBody>
          <a:bodyPr wrap="square" rtlCol="0">
            <a:spAutoFit/>
          </a:bodyPr>
          <a:lstStyle/>
          <a:p>
            <a:pPr algn="ctr"/>
            <a:r>
              <a:rPr lang="en-US" sz="3600" dirty="0">
                <a:latin typeface="Futura Medium" panose="020B0602020204020303" pitchFamily="34" charset="-79"/>
                <a:cs typeface="Futura Medium" panose="020B0602020204020303" pitchFamily="34" charset="-79"/>
              </a:rPr>
              <a:t>What depositional environment does the Bråvika represent?</a:t>
            </a:r>
          </a:p>
        </p:txBody>
      </p:sp>
      <p:sp>
        <p:nvSpPr>
          <p:cNvPr id="84" name="TextBox 83">
            <a:extLst>
              <a:ext uri="{FF2B5EF4-FFF2-40B4-BE49-F238E27FC236}">
                <a16:creationId xmlns:a16="http://schemas.microsoft.com/office/drawing/2014/main" id="{20018F95-5AB6-764A-A037-405D85C6DD7C}"/>
              </a:ext>
            </a:extLst>
          </p:cNvPr>
          <p:cNvSpPr txBox="1"/>
          <p:nvPr/>
        </p:nvSpPr>
        <p:spPr>
          <a:xfrm>
            <a:off x="1506949" y="17830455"/>
            <a:ext cx="4692288" cy="1754326"/>
          </a:xfrm>
          <a:prstGeom prst="rect">
            <a:avLst/>
          </a:prstGeom>
          <a:noFill/>
        </p:spPr>
        <p:txBody>
          <a:bodyPr wrap="square" rtlCol="0">
            <a:spAutoFit/>
          </a:bodyPr>
          <a:lstStyle/>
          <a:p>
            <a:pPr algn="ctr"/>
            <a:r>
              <a:rPr lang="en-US" sz="3600" dirty="0">
                <a:latin typeface="Futura Medium" panose="020B0602020204020303" pitchFamily="34" charset="-79"/>
                <a:cs typeface="Futura Medium" panose="020B0602020204020303" pitchFamily="34" charset="-79"/>
              </a:rPr>
              <a:t>What does that imply for Neoproterozoic climate states?</a:t>
            </a:r>
          </a:p>
        </p:txBody>
      </p:sp>
      <p:sp>
        <p:nvSpPr>
          <p:cNvPr id="85" name="TextBox 84">
            <a:extLst>
              <a:ext uri="{FF2B5EF4-FFF2-40B4-BE49-F238E27FC236}">
                <a16:creationId xmlns:a16="http://schemas.microsoft.com/office/drawing/2014/main" id="{949E2DDD-661B-2E4B-A512-BDADDCD9273C}"/>
              </a:ext>
            </a:extLst>
          </p:cNvPr>
          <p:cNvSpPr txBox="1"/>
          <p:nvPr/>
        </p:nvSpPr>
        <p:spPr>
          <a:xfrm>
            <a:off x="6266873" y="21572038"/>
            <a:ext cx="7314292" cy="400110"/>
          </a:xfrm>
          <a:prstGeom prst="rect">
            <a:avLst/>
          </a:prstGeom>
          <a:noFill/>
        </p:spPr>
        <p:txBody>
          <a:bodyPr wrap="square" rtlCol="0">
            <a:spAutoFit/>
          </a:bodyPr>
          <a:lstStyle/>
          <a:p>
            <a:pPr algn="ctr"/>
            <a:r>
              <a:rPr lang="en-US" sz="2000" dirty="0">
                <a:latin typeface="Helvetica" pitchFamily="2" charset="0"/>
              </a:rPr>
              <a:t>Figure 2. Proposed endmember environments for the Bråvika.</a:t>
            </a:r>
          </a:p>
        </p:txBody>
      </p:sp>
      <p:sp>
        <p:nvSpPr>
          <p:cNvPr id="86" name="TextBox 85">
            <a:extLst>
              <a:ext uri="{FF2B5EF4-FFF2-40B4-BE49-F238E27FC236}">
                <a16:creationId xmlns:a16="http://schemas.microsoft.com/office/drawing/2014/main" id="{CB0C714A-DC56-DC42-AD56-26BB36EBC330}"/>
              </a:ext>
            </a:extLst>
          </p:cNvPr>
          <p:cNvSpPr txBox="1"/>
          <p:nvPr/>
        </p:nvSpPr>
        <p:spPr>
          <a:xfrm>
            <a:off x="1323185" y="29028785"/>
            <a:ext cx="12026638" cy="923330"/>
          </a:xfrm>
          <a:prstGeom prst="rect">
            <a:avLst/>
          </a:prstGeom>
          <a:noFill/>
        </p:spPr>
        <p:txBody>
          <a:bodyPr wrap="square" rtlCol="0">
            <a:spAutoFit/>
          </a:bodyPr>
          <a:lstStyle/>
          <a:p>
            <a:pPr algn="ctr"/>
            <a:r>
              <a:rPr lang="en-US" sz="1800" dirty="0">
                <a:latin typeface="Helvetica" pitchFamily="2" charset="0"/>
              </a:rPr>
              <a:t>Figure 3. A.) Map of Svalbard, Norway. Inset is a north polar map, where the red box in the inset highlights the Svalbard archipelago. Large red box in A.) outlines B.) a geologic map of Northeastern Svalbard and Western Nordaustlandet. Samples for this study were collected in Bråvika and Buldrevågen. </a:t>
            </a:r>
          </a:p>
        </p:txBody>
      </p:sp>
      <p:sp>
        <p:nvSpPr>
          <p:cNvPr id="87" name="TextBox 86">
            <a:extLst>
              <a:ext uri="{FF2B5EF4-FFF2-40B4-BE49-F238E27FC236}">
                <a16:creationId xmlns:a16="http://schemas.microsoft.com/office/drawing/2014/main" id="{FD5891C9-21E1-3A43-A51C-C60ED130679B}"/>
              </a:ext>
            </a:extLst>
          </p:cNvPr>
          <p:cNvSpPr txBox="1"/>
          <p:nvPr/>
        </p:nvSpPr>
        <p:spPr>
          <a:xfrm>
            <a:off x="13756640" y="20077292"/>
            <a:ext cx="14935199" cy="1261884"/>
          </a:xfrm>
          <a:prstGeom prst="rect">
            <a:avLst/>
          </a:prstGeom>
          <a:solidFill>
            <a:schemeClr val="accent1">
              <a:lumMod val="20000"/>
              <a:lumOff val="80000"/>
            </a:schemeClr>
          </a:solidFill>
          <a:ln>
            <a:solidFill>
              <a:schemeClr val="accent1"/>
            </a:solidFill>
          </a:ln>
        </p:spPr>
        <p:txBody>
          <a:bodyPr wrap="square" rtlCol="0">
            <a:spAutoFit/>
          </a:bodyPr>
          <a:lstStyle/>
          <a:p>
            <a:pPr algn="ctr"/>
            <a:endParaRPr lang="en-US" sz="1600" b="1" dirty="0">
              <a:latin typeface="Georgia" charset="0"/>
              <a:ea typeface="Georgia" charset="0"/>
              <a:cs typeface="Georgia" charset="0"/>
            </a:endParaRPr>
          </a:p>
          <a:p>
            <a:pPr algn="ctr"/>
            <a:r>
              <a:rPr lang="en-US" sz="4400" b="1" dirty="0">
                <a:latin typeface="Futura Medium" panose="020B0602020204020303" pitchFamily="34" charset="-79"/>
                <a:ea typeface="Georgia" charset="0"/>
                <a:cs typeface="Futura Medium" panose="020B0602020204020303" pitchFamily="34" charset="-79"/>
              </a:rPr>
              <a:t>Results – Photos and Frequency of Occurrence</a:t>
            </a:r>
          </a:p>
          <a:p>
            <a:pPr algn="ctr"/>
            <a:endParaRPr lang="en-US" sz="1600" b="1" dirty="0">
              <a:latin typeface="Georgia" charset="0"/>
              <a:ea typeface="Georgia" charset="0"/>
              <a:cs typeface="Georgia" charset="0"/>
            </a:endParaRPr>
          </a:p>
        </p:txBody>
      </p:sp>
      <p:pic>
        <p:nvPicPr>
          <p:cNvPr id="65" name="Picture 64">
            <a:extLst>
              <a:ext uri="{FF2B5EF4-FFF2-40B4-BE49-F238E27FC236}">
                <a16:creationId xmlns:a16="http://schemas.microsoft.com/office/drawing/2014/main" id="{F4575C5D-EE5A-C142-BACE-F4F64CB26D22}"/>
              </a:ext>
            </a:extLst>
          </p:cNvPr>
          <p:cNvPicPr>
            <a:picLocks noChangeAspect="1"/>
          </p:cNvPicPr>
          <p:nvPr/>
        </p:nvPicPr>
        <p:blipFill>
          <a:blip r:embed="rId13"/>
          <a:stretch>
            <a:fillRect/>
          </a:stretch>
        </p:blipFill>
        <p:spPr>
          <a:xfrm>
            <a:off x="29148723" y="12903845"/>
            <a:ext cx="8100734" cy="3000847"/>
          </a:xfrm>
          <a:prstGeom prst="rect">
            <a:avLst/>
          </a:prstGeom>
        </p:spPr>
      </p:pic>
      <p:sp>
        <p:nvSpPr>
          <p:cNvPr id="90" name="TextBox 89">
            <a:extLst>
              <a:ext uri="{FF2B5EF4-FFF2-40B4-BE49-F238E27FC236}">
                <a16:creationId xmlns:a16="http://schemas.microsoft.com/office/drawing/2014/main" id="{46631976-FF96-5849-8FF8-5F089576B7B9}"/>
              </a:ext>
            </a:extLst>
          </p:cNvPr>
          <p:cNvSpPr txBox="1"/>
          <p:nvPr/>
        </p:nvSpPr>
        <p:spPr>
          <a:xfrm>
            <a:off x="29098203" y="8446563"/>
            <a:ext cx="12136194" cy="4462760"/>
          </a:xfrm>
          <a:prstGeom prst="rect">
            <a:avLst/>
          </a:prstGeom>
          <a:noFill/>
          <a:ln>
            <a:noFill/>
          </a:ln>
        </p:spPr>
        <p:txBody>
          <a:bodyPr wrap="square" rtlCol="0">
            <a:spAutoFit/>
          </a:bodyPr>
          <a:lstStyle/>
          <a:p>
            <a:r>
              <a:rPr lang="en-US" sz="3200" b="1" dirty="0">
                <a:latin typeface="Futura Medium" panose="020B0602020204020303" pitchFamily="34" charset="-79"/>
                <a:ea typeface="Georgia" charset="0"/>
                <a:cs typeface="Futura Medium" panose="020B0602020204020303" pitchFamily="34" charset="-79"/>
              </a:rPr>
              <a:t>Methods</a:t>
            </a:r>
            <a:endParaRPr lang="en-US" sz="3200" dirty="0">
              <a:latin typeface="Futura Medium" panose="020B0602020204020303" pitchFamily="34" charset="-79"/>
              <a:ea typeface="Georgia" charset="0"/>
              <a:cs typeface="Futura Medium" panose="020B0602020204020303" pitchFamily="34" charset="-79"/>
            </a:endParaRPr>
          </a:p>
          <a:p>
            <a:pPr marL="457200" indent="-457200">
              <a:buFont typeface="Arial" panose="020B0604020202020204" pitchFamily="34" charset="0"/>
              <a:buChar char="•"/>
            </a:pPr>
            <a:r>
              <a:rPr lang="en-US" sz="2800" dirty="0">
                <a:latin typeface="Helvetica" pitchFamily="2" charset="0"/>
                <a:ea typeface="Georgia" charset="0"/>
                <a:cs typeface="Georgia" charset="0"/>
              </a:rPr>
              <a:t>Sorted into 125 µm – 1 mm size range.</a:t>
            </a:r>
          </a:p>
          <a:p>
            <a:pPr marL="457200" indent="-457200">
              <a:buFont typeface="Arial" panose="020B0604020202020204" pitchFamily="34" charset="0"/>
              <a:buChar char="•"/>
            </a:pPr>
            <a:r>
              <a:rPr lang="en-US" sz="2800" dirty="0">
                <a:latin typeface="Helvetica" pitchFamily="2" charset="0"/>
                <a:ea typeface="Georgia" charset="0"/>
                <a:cs typeface="Georgia" charset="0"/>
              </a:rPr>
              <a:t>Treated with 30% hydrogen peroxide solution – remove organics.</a:t>
            </a:r>
          </a:p>
          <a:p>
            <a:pPr marL="457200" indent="-457200">
              <a:buFont typeface="Arial" panose="020B0604020202020204" pitchFamily="34" charset="0"/>
              <a:buChar char="•"/>
            </a:pPr>
            <a:r>
              <a:rPr lang="en-US" sz="2800" dirty="0">
                <a:latin typeface="Helvetica" pitchFamily="2" charset="0"/>
                <a:ea typeface="Georgia" charset="0"/>
                <a:cs typeface="Georgia" charset="0"/>
              </a:rPr>
              <a:t>Treated with 1N hydrogen chloride solution – remove carbonate.</a:t>
            </a:r>
          </a:p>
          <a:p>
            <a:pPr marL="457200" indent="-457200">
              <a:buFont typeface="Arial" panose="020B0604020202020204" pitchFamily="34" charset="0"/>
              <a:buChar char="•"/>
            </a:pPr>
            <a:r>
              <a:rPr lang="en-US" sz="2800" dirty="0">
                <a:latin typeface="Helvetica" pitchFamily="2" charset="0"/>
                <a:ea typeface="Georgia" charset="0"/>
                <a:cs typeface="Georgia" charset="0"/>
              </a:rPr>
              <a:t>Treated with citrate-bicarbonate-dithionite (CBD) method (</a:t>
            </a:r>
            <a:r>
              <a:rPr lang="en-US" sz="2800" dirty="0" err="1">
                <a:latin typeface="Helvetica" pitchFamily="2" charset="0"/>
                <a:ea typeface="Georgia" charset="0"/>
                <a:cs typeface="Georgia" charset="0"/>
              </a:rPr>
              <a:t>Janitsky</a:t>
            </a:r>
            <a:r>
              <a:rPr lang="en-US" sz="2800" dirty="0">
                <a:latin typeface="Helvetica" pitchFamily="2" charset="0"/>
                <a:ea typeface="Georgia" charset="0"/>
                <a:cs typeface="Georgia" charset="0"/>
              </a:rPr>
              <a:t>, 1986) – remove iron and magnesium oxides.</a:t>
            </a:r>
          </a:p>
          <a:p>
            <a:pPr marL="457200" indent="-457200">
              <a:buFont typeface="Arial" panose="020B0604020202020204" pitchFamily="34" charset="0"/>
              <a:buChar char="•"/>
            </a:pPr>
            <a:r>
              <a:rPr lang="en-US" sz="2800" dirty="0">
                <a:latin typeface="Helvetica" pitchFamily="2" charset="0"/>
                <a:ea typeface="Georgia" charset="0"/>
                <a:cs typeface="Georgia" charset="0"/>
              </a:rPr>
              <a:t>Randomly selected 50 grains per sample and arranged onto sample stub in 5x10 grid (Figure 7).</a:t>
            </a:r>
          </a:p>
          <a:p>
            <a:pPr marL="457200" indent="-457200">
              <a:buFont typeface="Arial" panose="020B0604020202020204" pitchFamily="34" charset="0"/>
              <a:buChar char="•"/>
            </a:pPr>
            <a:r>
              <a:rPr lang="en-US" sz="2800" dirty="0">
                <a:latin typeface="Helvetica" pitchFamily="2" charset="0"/>
                <a:ea typeface="Georgia" charset="0"/>
                <a:cs typeface="Georgia" charset="0"/>
              </a:rPr>
              <a:t>Analyzed quartz grains in the blind manner of Smith et al. (2018) for the presence (1) or absence (0) of 20 microtextures (Table 1).</a:t>
            </a:r>
          </a:p>
        </p:txBody>
      </p:sp>
      <p:pic>
        <p:nvPicPr>
          <p:cNvPr id="67" name="Picture 66" descr="A close up of a sign&#10;&#10;Description automatically generated">
            <a:extLst>
              <a:ext uri="{FF2B5EF4-FFF2-40B4-BE49-F238E27FC236}">
                <a16:creationId xmlns:a16="http://schemas.microsoft.com/office/drawing/2014/main" id="{5E0B7D1A-AC2A-7C48-BD34-1ED6856C2CAE}"/>
              </a:ext>
            </a:extLst>
          </p:cNvPr>
          <p:cNvPicPr>
            <a:picLocks noChangeAspect="1"/>
          </p:cNvPicPr>
          <p:nvPr/>
        </p:nvPicPr>
        <p:blipFill>
          <a:blip r:embed="rId14"/>
          <a:stretch>
            <a:fillRect/>
          </a:stretch>
        </p:blipFill>
        <p:spPr>
          <a:xfrm>
            <a:off x="37614227" y="651992"/>
            <a:ext cx="2619373" cy="2619373"/>
          </a:xfrm>
          <a:prstGeom prst="rect">
            <a:avLst/>
          </a:prstGeom>
        </p:spPr>
      </p:pic>
      <p:grpSp>
        <p:nvGrpSpPr>
          <p:cNvPr id="7" name="Group 6">
            <a:extLst>
              <a:ext uri="{FF2B5EF4-FFF2-40B4-BE49-F238E27FC236}">
                <a16:creationId xmlns:a16="http://schemas.microsoft.com/office/drawing/2014/main" id="{F3A40276-CEF9-4649-9A86-C43A234839FB}"/>
              </a:ext>
            </a:extLst>
          </p:cNvPr>
          <p:cNvGrpSpPr/>
          <p:nvPr/>
        </p:nvGrpSpPr>
        <p:grpSpPr>
          <a:xfrm>
            <a:off x="29110702" y="17957476"/>
            <a:ext cx="4067603" cy="3048844"/>
            <a:chOff x="22346911" y="19641001"/>
            <a:chExt cx="5357919" cy="4015991"/>
          </a:xfrm>
        </p:grpSpPr>
        <p:pic>
          <p:nvPicPr>
            <p:cNvPr id="31" name="Picture 30" descr="A close up of a rock&#10;&#10;Description automatically generated">
              <a:extLst>
                <a:ext uri="{FF2B5EF4-FFF2-40B4-BE49-F238E27FC236}">
                  <a16:creationId xmlns:a16="http://schemas.microsoft.com/office/drawing/2014/main" id="{6202CF5B-9D0A-5B4D-8F4B-9E8023C3B7CF}"/>
                </a:ext>
              </a:extLst>
            </p:cNvPr>
            <p:cNvPicPr>
              <a:picLocks noChangeAspect="1"/>
            </p:cNvPicPr>
            <p:nvPr/>
          </p:nvPicPr>
          <p:blipFill>
            <a:blip r:embed="rId15"/>
            <a:stretch>
              <a:fillRect/>
            </a:stretch>
          </p:blipFill>
          <p:spPr>
            <a:xfrm>
              <a:off x="22346911" y="19641001"/>
              <a:ext cx="5357919" cy="4015991"/>
            </a:xfrm>
            <a:prstGeom prst="rect">
              <a:avLst/>
            </a:prstGeom>
          </p:spPr>
        </p:pic>
        <p:sp>
          <p:nvSpPr>
            <p:cNvPr id="3" name="Oval 2">
              <a:extLst>
                <a:ext uri="{FF2B5EF4-FFF2-40B4-BE49-F238E27FC236}">
                  <a16:creationId xmlns:a16="http://schemas.microsoft.com/office/drawing/2014/main" id="{E2C1C849-B384-B948-A63E-AA158D3EC326}"/>
                </a:ext>
              </a:extLst>
            </p:cNvPr>
            <p:cNvSpPr/>
            <p:nvPr/>
          </p:nvSpPr>
          <p:spPr>
            <a:xfrm>
              <a:off x="25673540" y="22906893"/>
              <a:ext cx="703384" cy="703207"/>
            </a:xfrm>
            <a:prstGeom prst="ellipse">
              <a:avLst/>
            </a:prstGeom>
            <a:noFill/>
            <a:ln w="381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BAF1F62C-A20E-2946-AE01-EAC4734D677B}"/>
                </a:ext>
              </a:extLst>
            </p:cNvPr>
            <p:cNvSpPr/>
            <p:nvPr/>
          </p:nvSpPr>
          <p:spPr>
            <a:xfrm>
              <a:off x="25721733" y="20667073"/>
              <a:ext cx="1117600" cy="1159994"/>
            </a:xfrm>
            <a:custGeom>
              <a:avLst/>
              <a:gdLst>
                <a:gd name="connsiteX0" fmla="*/ 135467 w 1117600"/>
                <a:gd name="connsiteY0" fmla="*/ 101660 h 1159994"/>
                <a:gd name="connsiteX1" fmla="*/ 135467 w 1117600"/>
                <a:gd name="connsiteY1" fmla="*/ 101660 h 1159994"/>
                <a:gd name="connsiteX2" fmla="*/ 211667 w 1117600"/>
                <a:gd name="connsiteY2" fmla="*/ 93194 h 1159994"/>
                <a:gd name="connsiteX3" fmla="*/ 262467 w 1117600"/>
                <a:gd name="connsiteY3" fmla="*/ 76260 h 1159994"/>
                <a:gd name="connsiteX4" fmla="*/ 296334 w 1117600"/>
                <a:gd name="connsiteY4" fmla="*/ 67794 h 1159994"/>
                <a:gd name="connsiteX5" fmla="*/ 381000 w 1117600"/>
                <a:gd name="connsiteY5" fmla="*/ 42394 h 1159994"/>
                <a:gd name="connsiteX6" fmla="*/ 440267 w 1117600"/>
                <a:gd name="connsiteY6" fmla="*/ 33927 h 1159994"/>
                <a:gd name="connsiteX7" fmla="*/ 558800 w 1117600"/>
                <a:gd name="connsiteY7" fmla="*/ 8527 h 1159994"/>
                <a:gd name="connsiteX8" fmla="*/ 770467 w 1117600"/>
                <a:gd name="connsiteY8" fmla="*/ 60 h 1159994"/>
                <a:gd name="connsiteX9" fmla="*/ 1049867 w 1117600"/>
                <a:gd name="connsiteY9" fmla="*/ 279460 h 1159994"/>
                <a:gd name="connsiteX10" fmla="*/ 1117600 w 1117600"/>
                <a:gd name="connsiteY10" fmla="*/ 643527 h 1159994"/>
                <a:gd name="connsiteX11" fmla="*/ 1016000 w 1117600"/>
                <a:gd name="connsiteY11" fmla="*/ 728194 h 1159994"/>
                <a:gd name="connsiteX12" fmla="*/ 939800 w 1117600"/>
                <a:gd name="connsiteY12" fmla="*/ 821327 h 1159994"/>
                <a:gd name="connsiteX13" fmla="*/ 745067 w 1117600"/>
                <a:gd name="connsiteY13" fmla="*/ 838260 h 1159994"/>
                <a:gd name="connsiteX14" fmla="*/ 719667 w 1117600"/>
                <a:gd name="connsiteY14" fmla="*/ 880594 h 1159994"/>
                <a:gd name="connsiteX15" fmla="*/ 685800 w 1117600"/>
                <a:gd name="connsiteY15" fmla="*/ 922927 h 1159994"/>
                <a:gd name="connsiteX16" fmla="*/ 660400 w 1117600"/>
                <a:gd name="connsiteY16" fmla="*/ 939860 h 1159994"/>
                <a:gd name="connsiteX17" fmla="*/ 643467 w 1117600"/>
                <a:gd name="connsiteY17" fmla="*/ 956794 h 1159994"/>
                <a:gd name="connsiteX18" fmla="*/ 592667 w 1117600"/>
                <a:gd name="connsiteY18" fmla="*/ 973727 h 1159994"/>
                <a:gd name="connsiteX19" fmla="*/ 541867 w 1117600"/>
                <a:gd name="connsiteY19" fmla="*/ 999127 h 1159994"/>
                <a:gd name="connsiteX20" fmla="*/ 524934 w 1117600"/>
                <a:gd name="connsiteY20" fmla="*/ 1024527 h 1159994"/>
                <a:gd name="connsiteX21" fmla="*/ 457200 w 1117600"/>
                <a:gd name="connsiteY21" fmla="*/ 1075327 h 1159994"/>
                <a:gd name="connsiteX22" fmla="*/ 431800 w 1117600"/>
                <a:gd name="connsiteY22" fmla="*/ 1092260 h 1159994"/>
                <a:gd name="connsiteX23" fmla="*/ 381000 w 1117600"/>
                <a:gd name="connsiteY23" fmla="*/ 1109194 h 1159994"/>
                <a:gd name="connsiteX24" fmla="*/ 355600 w 1117600"/>
                <a:gd name="connsiteY24" fmla="*/ 1126127 h 1159994"/>
                <a:gd name="connsiteX25" fmla="*/ 304800 w 1117600"/>
                <a:gd name="connsiteY25" fmla="*/ 1143060 h 1159994"/>
                <a:gd name="connsiteX26" fmla="*/ 279400 w 1117600"/>
                <a:gd name="connsiteY26" fmla="*/ 1151527 h 1159994"/>
                <a:gd name="connsiteX27" fmla="*/ 254000 w 1117600"/>
                <a:gd name="connsiteY27" fmla="*/ 1159994 h 1159994"/>
                <a:gd name="connsiteX28" fmla="*/ 152400 w 1117600"/>
                <a:gd name="connsiteY28" fmla="*/ 1151527 h 1159994"/>
                <a:gd name="connsiteX29" fmla="*/ 110067 w 1117600"/>
                <a:gd name="connsiteY29" fmla="*/ 1109194 h 1159994"/>
                <a:gd name="connsiteX30" fmla="*/ 93134 w 1117600"/>
                <a:gd name="connsiteY30" fmla="*/ 1092260 h 1159994"/>
                <a:gd name="connsiteX31" fmla="*/ 42334 w 1117600"/>
                <a:gd name="connsiteY31" fmla="*/ 939860 h 1159994"/>
                <a:gd name="connsiteX32" fmla="*/ 16934 w 1117600"/>
                <a:gd name="connsiteY32" fmla="*/ 863660 h 1159994"/>
                <a:gd name="connsiteX33" fmla="*/ 8467 w 1117600"/>
                <a:gd name="connsiteY33" fmla="*/ 838260 h 1159994"/>
                <a:gd name="connsiteX34" fmla="*/ 0 w 1117600"/>
                <a:gd name="connsiteY34" fmla="*/ 795927 h 1159994"/>
                <a:gd name="connsiteX35" fmla="*/ 16934 w 1117600"/>
                <a:gd name="connsiteY35" fmla="*/ 592727 h 1159994"/>
                <a:gd name="connsiteX36" fmla="*/ 33867 w 1117600"/>
                <a:gd name="connsiteY36" fmla="*/ 541927 h 1159994"/>
                <a:gd name="connsiteX37" fmla="*/ 50800 w 1117600"/>
                <a:gd name="connsiteY37" fmla="*/ 465727 h 1159994"/>
                <a:gd name="connsiteX38" fmla="*/ 59267 w 1117600"/>
                <a:gd name="connsiteY38" fmla="*/ 440327 h 1159994"/>
                <a:gd name="connsiteX39" fmla="*/ 67734 w 1117600"/>
                <a:gd name="connsiteY39" fmla="*/ 397994 h 1159994"/>
                <a:gd name="connsiteX40" fmla="*/ 76200 w 1117600"/>
                <a:gd name="connsiteY40" fmla="*/ 372594 h 1159994"/>
                <a:gd name="connsiteX41" fmla="*/ 93134 w 1117600"/>
                <a:gd name="connsiteY41" fmla="*/ 304860 h 1159994"/>
                <a:gd name="connsiteX42" fmla="*/ 110067 w 1117600"/>
                <a:gd name="connsiteY42" fmla="*/ 186327 h 1159994"/>
                <a:gd name="connsiteX43" fmla="*/ 127000 w 1117600"/>
                <a:gd name="connsiteY43" fmla="*/ 135527 h 1159994"/>
                <a:gd name="connsiteX44" fmla="*/ 135467 w 1117600"/>
                <a:gd name="connsiteY44" fmla="*/ 101660 h 115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17600" h="1159994">
                  <a:moveTo>
                    <a:pt x="135467" y="101660"/>
                  </a:moveTo>
                  <a:lnTo>
                    <a:pt x="135467" y="101660"/>
                  </a:lnTo>
                  <a:cubicBezTo>
                    <a:pt x="160867" y="98838"/>
                    <a:pt x="186607" y="98206"/>
                    <a:pt x="211667" y="93194"/>
                  </a:cubicBezTo>
                  <a:cubicBezTo>
                    <a:pt x="229170" y="89693"/>
                    <a:pt x="245150" y="80589"/>
                    <a:pt x="262467" y="76260"/>
                  </a:cubicBezTo>
                  <a:cubicBezTo>
                    <a:pt x="273756" y="73438"/>
                    <a:pt x="285188" y="71138"/>
                    <a:pt x="296334" y="67794"/>
                  </a:cubicBezTo>
                  <a:cubicBezTo>
                    <a:pt x="330335" y="57594"/>
                    <a:pt x="347965" y="48400"/>
                    <a:pt x="381000" y="42394"/>
                  </a:cubicBezTo>
                  <a:cubicBezTo>
                    <a:pt x="400634" y="38824"/>
                    <a:pt x="420698" y="37841"/>
                    <a:pt x="440267" y="33927"/>
                  </a:cubicBezTo>
                  <a:cubicBezTo>
                    <a:pt x="491469" y="23687"/>
                    <a:pt x="509524" y="12812"/>
                    <a:pt x="558800" y="8527"/>
                  </a:cubicBezTo>
                  <a:cubicBezTo>
                    <a:pt x="671414" y="-1266"/>
                    <a:pt x="679974" y="60"/>
                    <a:pt x="770467" y="60"/>
                  </a:cubicBezTo>
                  <a:lnTo>
                    <a:pt x="1049867" y="279460"/>
                  </a:lnTo>
                  <a:lnTo>
                    <a:pt x="1117600" y="643527"/>
                  </a:lnTo>
                  <a:cubicBezTo>
                    <a:pt x="1088158" y="664557"/>
                    <a:pt x="1037636" y="695740"/>
                    <a:pt x="1016000" y="728194"/>
                  </a:cubicBezTo>
                  <a:cubicBezTo>
                    <a:pt x="1005771" y="743538"/>
                    <a:pt x="962492" y="815654"/>
                    <a:pt x="939800" y="821327"/>
                  </a:cubicBezTo>
                  <a:cubicBezTo>
                    <a:pt x="853841" y="842818"/>
                    <a:pt x="917554" y="829182"/>
                    <a:pt x="745067" y="838260"/>
                  </a:cubicBezTo>
                  <a:cubicBezTo>
                    <a:pt x="730363" y="882370"/>
                    <a:pt x="746231" y="847388"/>
                    <a:pt x="719667" y="880594"/>
                  </a:cubicBezTo>
                  <a:cubicBezTo>
                    <a:pt x="700108" y="905044"/>
                    <a:pt x="708516" y="904755"/>
                    <a:pt x="685800" y="922927"/>
                  </a:cubicBezTo>
                  <a:cubicBezTo>
                    <a:pt x="677854" y="929284"/>
                    <a:pt x="668346" y="933503"/>
                    <a:pt x="660400" y="939860"/>
                  </a:cubicBezTo>
                  <a:cubicBezTo>
                    <a:pt x="654167" y="944847"/>
                    <a:pt x="650607" y="953224"/>
                    <a:pt x="643467" y="956794"/>
                  </a:cubicBezTo>
                  <a:cubicBezTo>
                    <a:pt x="627502" y="964777"/>
                    <a:pt x="607519" y="963826"/>
                    <a:pt x="592667" y="973727"/>
                  </a:cubicBezTo>
                  <a:cubicBezTo>
                    <a:pt x="559841" y="995610"/>
                    <a:pt x="576920" y="987442"/>
                    <a:pt x="541867" y="999127"/>
                  </a:cubicBezTo>
                  <a:cubicBezTo>
                    <a:pt x="536223" y="1007594"/>
                    <a:pt x="531291" y="1016581"/>
                    <a:pt x="524934" y="1024527"/>
                  </a:cubicBezTo>
                  <a:cubicBezTo>
                    <a:pt x="507037" y="1046898"/>
                    <a:pt x="480408" y="1059855"/>
                    <a:pt x="457200" y="1075327"/>
                  </a:cubicBezTo>
                  <a:cubicBezTo>
                    <a:pt x="448733" y="1080971"/>
                    <a:pt x="441453" y="1089042"/>
                    <a:pt x="431800" y="1092260"/>
                  </a:cubicBezTo>
                  <a:cubicBezTo>
                    <a:pt x="414867" y="1097905"/>
                    <a:pt x="395852" y="1099293"/>
                    <a:pt x="381000" y="1109194"/>
                  </a:cubicBezTo>
                  <a:cubicBezTo>
                    <a:pt x="372533" y="1114838"/>
                    <a:pt x="364899" y="1121994"/>
                    <a:pt x="355600" y="1126127"/>
                  </a:cubicBezTo>
                  <a:cubicBezTo>
                    <a:pt x="339289" y="1133376"/>
                    <a:pt x="321733" y="1137416"/>
                    <a:pt x="304800" y="1143060"/>
                  </a:cubicBezTo>
                  <a:lnTo>
                    <a:pt x="279400" y="1151527"/>
                  </a:lnTo>
                  <a:lnTo>
                    <a:pt x="254000" y="1159994"/>
                  </a:lnTo>
                  <a:cubicBezTo>
                    <a:pt x="220133" y="1157172"/>
                    <a:pt x="185724" y="1158192"/>
                    <a:pt x="152400" y="1151527"/>
                  </a:cubicBezTo>
                  <a:cubicBezTo>
                    <a:pt x="128209" y="1146689"/>
                    <a:pt x="122969" y="1125322"/>
                    <a:pt x="110067" y="1109194"/>
                  </a:cubicBezTo>
                  <a:cubicBezTo>
                    <a:pt x="105080" y="1102961"/>
                    <a:pt x="98778" y="1097905"/>
                    <a:pt x="93134" y="1092260"/>
                  </a:cubicBezTo>
                  <a:lnTo>
                    <a:pt x="42334" y="939860"/>
                  </a:lnTo>
                  <a:lnTo>
                    <a:pt x="16934" y="863660"/>
                  </a:lnTo>
                  <a:cubicBezTo>
                    <a:pt x="14112" y="855193"/>
                    <a:pt x="10217" y="847011"/>
                    <a:pt x="8467" y="838260"/>
                  </a:cubicBezTo>
                  <a:lnTo>
                    <a:pt x="0" y="795927"/>
                  </a:lnTo>
                  <a:cubicBezTo>
                    <a:pt x="729" y="786451"/>
                    <a:pt x="13716" y="610962"/>
                    <a:pt x="16934" y="592727"/>
                  </a:cubicBezTo>
                  <a:cubicBezTo>
                    <a:pt x="20036" y="575149"/>
                    <a:pt x="30366" y="559430"/>
                    <a:pt x="33867" y="541927"/>
                  </a:cubicBezTo>
                  <a:cubicBezTo>
                    <a:pt x="39684" y="512844"/>
                    <a:pt x="42832" y="493614"/>
                    <a:pt x="50800" y="465727"/>
                  </a:cubicBezTo>
                  <a:cubicBezTo>
                    <a:pt x="53252" y="457146"/>
                    <a:pt x="57102" y="448985"/>
                    <a:pt x="59267" y="440327"/>
                  </a:cubicBezTo>
                  <a:cubicBezTo>
                    <a:pt x="62757" y="426366"/>
                    <a:pt x="64244" y="411955"/>
                    <a:pt x="67734" y="397994"/>
                  </a:cubicBezTo>
                  <a:cubicBezTo>
                    <a:pt x="69898" y="389336"/>
                    <a:pt x="73852" y="381204"/>
                    <a:pt x="76200" y="372594"/>
                  </a:cubicBezTo>
                  <a:cubicBezTo>
                    <a:pt x="82323" y="350141"/>
                    <a:pt x="93134" y="304860"/>
                    <a:pt x="93134" y="304860"/>
                  </a:cubicBezTo>
                  <a:cubicBezTo>
                    <a:pt x="97206" y="268206"/>
                    <a:pt x="99957" y="223398"/>
                    <a:pt x="110067" y="186327"/>
                  </a:cubicBezTo>
                  <a:cubicBezTo>
                    <a:pt x="114763" y="169107"/>
                    <a:pt x="121356" y="152460"/>
                    <a:pt x="127000" y="135527"/>
                  </a:cubicBezTo>
                  <a:cubicBezTo>
                    <a:pt x="136360" y="107448"/>
                    <a:pt x="134056" y="107305"/>
                    <a:pt x="135467" y="101660"/>
                  </a:cubicBezTo>
                  <a:close/>
                </a:path>
              </a:pathLst>
            </a:cu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screenshot of a cell phone&#10;&#10;Description automatically generated">
            <a:extLst>
              <a:ext uri="{FF2B5EF4-FFF2-40B4-BE49-F238E27FC236}">
                <a16:creationId xmlns:a16="http://schemas.microsoft.com/office/drawing/2014/main" id="{62725575-1EC9-0A41-ABD4-072693D9D5E2}"/>
              </a:ext>
            </a:extLst>
          </p:cNvPr>
          <p:cNvPicPr>
            <a:picLocks noChangeAspect="1"/>
          </p:cNvPicPr>
          <p:nvPr/>
        </p:nvPicPr>
        <p:blipFill rotWithShape="1">
          <a:blip r:embed="rId16"/>
          <a:srcRect l="8229" t="9482" b="10222"/>
          <a:stretch/>
        </p:blipFill>
        <p:spPr>
          <a:xfrm>
            <a:off x="14716791" y="21459377"/>
            <a:ext cx="5850565" cy="7678528"/>
          </a:xfrm>
          <a:prstGeom prst="rect">
            <a:avLst/>
          </a:prstGeom>
        </p:spPr>
      </p:pic>
      <p:grpSp>
        <p:nvGrpSpPr>
          <p:cNvPr id="56" name="Group 55">
            <a:extLst>
              <a:ext uri="{FF2B5EF4-FFF2-40B4-BE49-F238E27FC236}">
                <a16:creationId xmlns:a16="http://schemas.microsoft.com/office/drawing/2014/main" id="{67354086-4F71-7B49-9B76-F284F65350C6}"/>
              </a:ext>
            </a:extLst>
          </p:cNvPr>
          <p:cNvGrpSpPr/>
          <p:nvPr/>
        </p:nvGrpSpPr>
        <p:grpSpPr>
          <a:xfrm>
            <a:off x="21045857" y="21613835"/>
            <a:ext cx="7645982" cy="6119525"/>
            <a:chOff x="21960694" y="19376119"/>
            <a:chExt cx="6565087" cy="4964992"/>
          </a:xfrm>
        </p:grpSpPr>
        <p:pic>
          <p:nvPicPr>
            <p:cNvPr id="17" name="Picture 16" descr="A picture containing black, holding, bird, hand&#10;&#10;Description automatically generated">
              <a:extLst>
                <a:ext uri="{FF2B5EF4-FFF2-40B4-BE49-F238E27FC236}">
                  <a16:creationId xmlns:a16="http://schemas.microsoft.com/office/drawing/2014/main" id="{2D9F51DF-E191-A74B-A5F3-4BFBB4FDCB6D}"/>
                </a:ext>
              </a:extLst>
            </p:cNvPr>
            <p:cNvPicPr>
              <a:picLocks noChangeAspect="1"/>
            </p:cNvPicPr>
            <p:nvPr/>
          </p:nvPicPr>
          <p:blipFill>
            <a:blip r:embed="rId17"/>
            <a:stretch>
              <a:fillRect/>
            </a:stretch>
          </p:blipFill>
          <p:spPr>
            <a:xfrm>
              <a:off x="21976641" y="22724206"/>
              <a:ext cx="2155873" cy="1616905"/>
            </a:xfrm>
            <a:prstGeom prst="rect">
              <a:avLst/>
            </a:prstGeom>
          </p:spPr>
        </p:pic>
        <p:pic>
          <p:nvPicPr>
            <p:cNvPr id="20" name="Picture 19" descr="A picture containing sitting, black, white, photo&#10;&#10;Description automatically generated">
              <a:extLst>
                <a:ext uri="{FF2B5EF4-FFF2-40B4-BE49-F238E27FC236}">
                  <a16:creationId xmlns:a16="http://schemas.microsoft.com/office/drawing/2014/main" id="{4F7AE7F3-33B0-3949-BC2F-6BAB9BC6C91F}"/>
                </a:ext>
              </a:extLst>
            </p:cNvPr>
            <p:cNvPicPr>
              <a:picLocks noChangeAspect="1"/>
            </p:cNvPicPr>
            <p:nvPr/>
          </p:nvPicPr>
          <p:blipFill>
            <a:blip r:embed="rId18"/>
            <a:stretch>
              <a:fillRect/>
            </a:stretch>
          </p:blipFill>
          <p:spPr>
            <a:xfrm>
              <a:off x="24173273" y="22724205"/>
              <a:ext cx="2155873" cy="1616905"/>
            </a:xfrm>
            <a:prstGeom prst="rect">
              <a:avLst/>
            </a:prstGeom>
          </p:spPr>
        </p:pic>
        <p:pic>
          <p:nvPicPr>
            <p:cNvPr id="24" name="Picture 23" descr="A picture containing sitting, holding, black, white&#10;&#10;Description automatically generated">
              <a:extLst>
                <a:ext uri="{FF2B5EF4-FFF2-40B4-BE49-F238E27FC236}">
                  <a16:creationId xmlns:a16="http://schemas.microsoft.com/office/drawing/2014/main" id="{1DCBAB47-DA91-1E4A-9F12-C28DDEA753FE}"/>
                </a:ext>
              </a:extLst>
            </p:cNvPr>
            <p:cNvPicPr>
              <a:picLocks noChangeAspect="1"/>
            </p:cNvPicPr>
            <p:nvPr/>
          </p:nvPicPr>
          <p:blipFill>
            <a:blip r:embed="rId19"/>
            <a:stretch>
              <a:fillRect/>
            </a:stretch>
          </p:blipFill>
          <p:spPr>
            <a:xfrm>
              <a:off x="26369906" y="21050162"/>
              <a:ext cx="2155875" cy="1616906"/>
            </a:xfrm>
            <a:prstGeom prst="rect">
              <a:avLst/>
            </a:prstGeom>
          </p:spPr>
        </p:pic>
        <p:pic>
          <p:nvPicPr>
            <p:cNvPr id="27" name="Picture 26" descr="A close up of a rock&#10;&#10;Description automatically generated">
              <a:extLst>
                <a:ext uri="{FF2B5EF4-FFF2-40B4-BE49-F238E27FC236}">
                  <a16:creationId xmlns:a16="http://schemas.microsoft.com/office/drawing/2014/main" id="{3A368667-29CA-D842-8853-9579FC37DAF9}"/>
                </a:ext>
              </a:extLst>
            </p:cNvPr>
            <p:cNvPicPr>
              <a:picLocks noChangeAspect="1"/>
            </p:cNvPicPr>
            <p:nvPr/>
          </p:nvPicPr>
          <p:blipFill>
            <a:blip r:embed="rId20"/>
            <a:stretch>
              <a:fillRect/>
            </a:stretch>
          </p:blipFill>
          <p:spPr>
            <a:xfrm>
              <a:off x="26369905" y="22724205"/>
              <a:ext cx="2155875" cy="1616906"/>
            </a:xfrm>
            <a:prstGeom prst="rect">
              <a:avLst/>
            </a:prstGeom>
          </p:spPr>
        </p:pic>
        <p:pic>
          <p:nvPicPr>
            <p:cNvPr id="36" name="Picture 35" descr="A picture containing nature, table, sitting, close&#10;&#10;Description automatically generated">
              <a:extLst>
                <a:ext uri="{FF2B5EF4-FFF2-40B4-BE49-F238E27FC236}">
                  <a16:creationId xmlns:a16="http://schemas.microsoft.com/office/drawing/2014/main" id="{03DF80B5-1598-3A40-917D-0900477743CB}"/>
                </a:ext>
              </a:extLst>
            </p:cNvPr>
            <p:cNvPicPr>
              <a:picLocks noChangeAspect="1"/>
            </p:cNvPicPr>
            <p:nvPr/>
          </p:nvPicPr>
          <p:blipFill>
            <a:blip r:embed="rId21"/>
            <a:stretch>
              <a:fillRect/>
            </a:stretch>
          </p:blipFill>
          <p:spPr>
            <a:xfrm>
              <a:off x="26369906" y="19376119"/>
              <a:ext cx="2155873" cy="1616905"/>
            </a:xfrm>
            <a:prstGeom prst="rect">
              <a:avLst/>
            </a:prstGeom>
          </p:spPr>
        </p:pic>
        <p:pic>
          <p:nvPicPr>
            <p:cNvPr id="39" name="Picture 38" descr="A picture containing table, sitting, holding, black&#10;&#10;Description automatically generated">
              <a:extLst>
                <a:ext uri="{FF2B5EF4-FFF2-40B4-BE49-F238E27FC236}">
                  <a16:creationId xmlns:a16="http://schemas.microsoft.com/office/drawing/2014/main" id="{74B1FC9D-9618-D94D-B8C8-A58665F2DD33}"/>
                </a:ext>
              </a:extLst>
            </p:cNvPr>
            <p:cNvPicPr>
              <a:picLocks noChangeAspect="1"/>
            </p:cNvPicPr>
            <p:nvPr/>
          </p:nvPicPr>
          <p:blipFill>
            <a:blip r:embed="rId22"/>
            <a:stretch>
              <a:fillRect/>
            </a:stretch>
          </p:blipFill>
          <p:spPr>
            <a:xfrm>
              <a:off x="21981343" y="21050162"/>
              <a:ext cx="2155874" cy="1616906"/>
            </a:xfrm>
            <a:prstGeom prst="rect">
              <a:avLst/>
            </a:prstGeom>
          </p:spPr>
        </p:pic>
        <p:pic>
          <p:nvPicPr>
            <p:cNvPr id="44" name="Picture 43" descr="A close up of a rock&#10;&#10;Description automatically generated">
              <a:extLst>
                <a:ext uri="{FF2B5EF4-FFF2-40B4-BE49-F238E27FC236}">
                  <a16:creationId xmlns:a16="http://schemas.microsoft.com/office/drawing/2014/main" id="{F7774F80-81A8-B542-9B3C-6B2C495D4785}"/>
                </a:ext>
              </a:extLst>
            </p:cNvPr>
            <p:cNvPicPr>
              <a:picLocks noChangeAspect="1"/>
            </p:cNvPicPr>
            <p:nvPr/>
          </p:nvPicPr>
          <p:blipFill>
            <a:blip r:embed="rId23"/>
            <a:stretch>
              <a:fillRect/>
            </a:stretch>
          </p:blipFill>
          <p:spPr>
            <a:xfrm>
              <a:off x="21976641" y="19376120"/>
              <a:ext cx="2155872" cy="1616904"/>
            </a:xfrm>
            <a:prstGeom prst="rect">
              <a:avLst/>
            </a:prstGeom>
          </p:spPr>
        </p:pic>
        <p:pic>
          <p:nvPicPr>
            <p:cNvPr id="47" name="Picture 46" descr="A close up of a rock&#10;&#10;Description automatically generated">
              <a:extLst>
                <a:ext uri="{FF2B5EF4-FFF2-40B4-BE49-F238E27FC236}">
                  <a16:creationId xmlns:a16="http://schemas.microsoft.com/office/drawing/2014/main" id="{7ABE86A6-41F4-0248-8760-EF7AE05A76A0}"/>
                </a:ext>
              </a:extLst>
            </p:cNvPr>
            <p:cNvPicPr>
              <a:picLocks noChangeAspect="1"/>
            </p:cNvPicPr>
            <p:nvPr/>
          </p:nvPicPr>
          <p:blipFill>
            <a:blip r:embed="rId24"/>
            <a:stretch>
              <a:fillRect/>
            </a:stretch>
          </p:blipFill>
          <p:spPr>
            <a:xfrm>
              <a:off x="24173273" y="19376119"/>
              <a:ext cx="2155873" cy="1616905"/>
            </a:xfrm>
            <a:prstGeom prst="rect">
              <a:avLst/>
            </a:prstGeom>
          </p:spPr>
        </p:pic>
        <p:pic>
          <p:nvPicPr>
            <p:cNvPr id="52" name="Picture 51" descr="A close up of a turtle&#10;&#10;Description automatically generated">
              <a:extLst>
                <a:ext uri="{FF2B5EF4-FFF2-40B4-BE49-F238E27FC236}">
                  <a16:creationId xmlns:a16="http://schemas.microsoft.com/office/drawing/2014/main" id="{E4228B29-1E9B-A74B-904F-26E0A75DDBE4}"/>
                </a:ext>
              </a:extLst>
            </p:cNvPr>
            <p:cNvPicPr>
              <a:picLocks noChangeAspect="1"/>
            </p:cNvPicPr>
            <p:nvPr/>
          </p:nvPicPr>
          <p:blipFill>
            <a:blip r:embed="rId25"/>
            <a:stretch>
              <a:fillRect/>
            </a:stretch>
          </p:blipFill>
          <p:spPr>
            <a:xfrm>
              <a:off x="24173273" y="21050163"/>
              <a:ext cx="2155874" cy="1616905"/>
            </a:xfrm>
            <a:prstGeom prst="rect">
              <a:avLst/>
            </a:prstGeom>
          </p:spPr>
        </p:pic>
        <p:sp>
          <p:nvSpPr>
            <p:cNvPr id="53" name="TextBox 52">
              <a:extLst>
                <a:ext uri="{FF2B5EF4-FFF2-40B4-BE49-F238E27FC236}">
                  <a16:creationId xmlns:a16="http://schemas.microsoft.com/office/drawing/2014/main" id="{1FF084C4-7892-2D40-8089-0306A5ED500D}"/>
                </a:ext>
              </a:extLst>
            </p:cNvPr>
            <p:cNvSpPr txBox="1"/>
            <p:nvPr/>
          </p:nvSpPr>
          <p:spPr>
            <a:xfrm>
              <a:off x="21976641" y="19396630"/>
              <a:ext cx="505267" cy="369332"/>
            </a:xfrm>
            <a:prstGeom prst="rect">
              <a:avLst/>
            </a:prstGeom>
            <a:noFill/>
          </p:spPr>
          <p:txBody>
            <a:bodyPr wrap="none" rtlCol="0">
              <a:spAutoFit/>
            </a:bodyPr>
            <a:lstStyle/>
            <a:p>
              <a:pPr algn="ctr"/>
              <a:r>
                <a:rPr lang="en-US" sz="1800" b="1" dirty="0">
                  <a:solidFill>
                    <a:schemeClr val="bg1"/>
                  </a:solidFill>
                  <a:latin typeface="Helvetica" pitchFamily="2" charset="0"/>
                </a:rPr>
                <a:t>(A)</a:t>
              </a:r>
            </a:p>
          </p:txBody>
        </p:sp>
        <p:sp>
          <p:nvSpPr>
            <p:cNvPr id="74" name="TextBox 73">
              <a:extLst>
                <a:ext uri="{FF2B5EF4-FFF2-40B4-BE49-F238E27FC236}">
                  <a16:creationId xmlns:a16="http://schemas.microsoft.com/office/drawing/2014/main" id="{3ECED12D-93CD-2B4E-B896-6EB3C02DE714}"/>
                </a:ext>
              </a:extLst>
            </p:cNvPr>
            <p:cNvSpPr txBox="1"/>
            <p:nvPr/>
          </p:nvSpPr>
          <p:spPr>
            <a:xfrm>
              <a:off x="24173273" y="19396630"/>
              <a:ext cx="505268" cy="369332"/>
            </a:xfrm>
            <a:prstGeom prst="rect">
              <a:avLst/>
            </a:prstGeom>
            <a:noFill/>
          </p:spPr>
          <p:txBody>
            <a:bodyPr wrap="none" rtlCol="0">
              <a:spAutoFit/>
            </a:bodyPr>
            <a:lstStyle/>
            <a:p>
              <a:pPr algn="ctr"/>
              <a:r>
                <a:rPr lang="en-US" sz="1800" b="1" dirty="0">
                  <a:solidFill>
                    <a:schemeClr val="bg1"/>
                  </a:solidFill>
                  <a:latin typeface="Helvetica" pitchFamily="2" charset="0"/>
                </a:rPr>
                <a:t>(B)</a:t>
              </a:r>
            </a:p>
          </p:txBody>
        </p:sp>
        <p:sp>
          <p:nvSpPr>
            <p:cNvPr id="75" name="TextBox 74">
              <a:extLst>
                <a:ext uri="{FF2B5EF4-FFF2-40B4-BE49-F238E27FC236}">
                  <a16:creationId xmlns:a16="http://schemas.microsoft.com/office/drawing/2014/main" id="{A1B46EC0-3F09-8F4B-9B16-18756B2422AA}"/>
                </a:ext>
              </a:extLst>
            </p:cNvPr>
            <p:cNvSpPr txBox="1"/>
            <p:nvPr/>
          </p:nvSpPr>
          <p:spPr>
            <a:xfrm>
              <a:off x="26369454" y="19396630"/>
              <a:ext cx="505268" cy="369332"/>
            </a:xfrm>
            <a:prstGeom prst="rect">
              <a:avLst/>
            </a:prstGeom>
            <a:noFill/>
          </p:spPr>
          <p:txBody>
            <a:bodyPr wrap="none" rtlCol="0">
              <a:spAutoFit/>
            </a:bodyPr>
            <a:lstStyle/>
            <a:p>
              <a:pPr algn="ctr"/>
              <a:r>
                <a:rPr lang="en-US" sz="1800" b="1" dirty="0">
                  <a:solidFill>
                    <a:schemeClr val="bg1"/>
                  </a:solidFill>
                  <a:latin typeface="Helvetica" pitchFamily="2" charset="0"/>
                </a:rPr>
                <a:t>(C)</a:t>
              </a:r>
            </a:p>
          </p:txBody>
        </p:sp>
        <p:sp>
          <p:nvSpPr>
            <p:cNvPr id="76" name="TextBox 75">
              <a:extLst>
                <a:ext uri="{FF2B5EF4-FFF2-40B4-BE49-F238E27FC236}">
                  <a16:creationId xmlns:a16="http://schemas.microsoft.com/office/drawing/2014/main" id="{3131BB69-7212-574F-AFC2-E4FEDA8211D9}"/>
                </a:ext>
              </a:extLst>
            </p:cNvPr>
            <p:cNvSpPr txBox="1"/>
            <p:nvPr/>
          </p:nvSpPr>
          <p:spPr>
            <a:xfrm>
              <a:off x="21976641" y="21050162"/>
              <a:ext cx="505268" cy="369332"/>
            </a:xfrm>
            <a:prstGeom prst="rect">
              <a:avLst/>
            </a:prstGeom>
            <a:noFill/>
          </p:spPr>
          <p:txBody>
            <a:bodyPr wrap="none" rtlCol="0">
              <a:spAutoFit/>
            </a:bodyPr>
            <a:lstStyle/>
            <a:p>
              <a:pPr algn="ctr"/>
              <a:r>
                <a:rPr lang="en-US" sz="1800" b="1" dirty="0">
                  <a:solidFill>
                    <a:schemeClr val="bg1"/>
                  </a:solidFill>
                  <a:latin typeface="Helvetica" pitchFamily="2" charset="0"/>
                </a:rPr>
                <a:t>(D)</a:t>
              </a:r>
            </a:p>
          </p:txBody>
        </p:sp>
        <p:sp>
          <p:nvSpPr>
            <p:cNvPr id="80" name="TextBox 79">
              <a:extLst>
                <a:ext uri="{FF2B5EF4-FFF2-40B4-BE49-F238E27FC236}">
                  <a16:creationId xmlns:a16="http://schemas.microsoft.com/office/drawing/2014/main" id="{55FF46BE-CBA4-3B48-B242-1BDEA9281998}"/>
                </a:ext>
              </a:extLst>
            </p:cNvPr>
            <p:cNvSpPr txBox="1"/>
            <p:nvPr/>
          </p:nvSpPr>
          <p:spPr>
            <a:xfrm>
              <a:off x="24179685" y="21050162"/>
              <a:ext cx="492444" cy="369332"/>
            </a:xfrm>
            <a:prstGeom prst="rect">
              <a:avLst/>
            </a:prstGeom>
            <a:noFill/>
          </p:spPr>
          <p:txBody>
            <a:bodyPr wrap="none" rtlCol="0">
              <a:spAutoFit/>
            </a:bodyPr>
            <a:lstStyle/>
            <a:p>
              <a:pPr algn="ctr"/>
              <a:r>
                <a:rPr lang="en-US" sz="1800" b="1" dirty="0">
                  <a:solidFill>
                    <a:schemeClr val="bg1"/>
                  </a:solidFill>
                  <a:latin typeface="Helvetica" pitchFamily="2" charset="0"/>
                </a:rPr>
                <a:t>(E)</a:t>
              </a:r>
            </a:p>
          </p:txBody>
        </p:sp>
        <p:sp>
          <p:nvSpPr>
            <p:cNvPr id="82" name="TextBox 81">
              <a:extLst>
                <a:ext uri="{FF2B5EF4-FFF2-40B4-BE49-F238E27FC236}">
                  <a16:creationId xmlns:a16="http://schemas.microsoft.com/office/drawing/2014/main" id="{44201733-C314-624B-925E-DC02D71119CB}"/>
                </a:ext>
              </a:extLst>
            </p:cNvPr>
            <p:cNvSpPr txBox="1"/>
            <p:nvPr/>
          </p:nvSpPr>
          <p:spPr>
            <a:xfrm>
              <a:off x="26382278" y="21047847"/>
              <a:ext cx="479619" cy="369332"/>
            </a:xfrm>
            <a:prstGeom prst="rect">
              <a:avLst/>
            </a:prstGeom>
            <a:noFill/>
          </p:spPr>
          <p:txBody>
            <a:bodyPr wrap="none" rtlCol="0">
              <a:spAutoFit/>
            </a:bodyPr>
            <a:lstStyle/>
            <a:p>
              <a:pPr algn="ctr"/>
              <a:r>
                <a:rPr lang="en-US" sz="1800" b="1" dirty="0">
                  <a:solidFill>
                    <a:schemeClr val="bg1"/>
                  </a:solidFill>
                  <a:latin typeface="Helvetica" pitchFamily="2" charset="0"/>
                </a:rPr>
                <a:t>(F)</a:t>
              </a:r>
            </a:p>
          </p:txBody>
        </p:sp>
        <p:sp>
          <p:nvSpPr>
            <p:cNvPr id="88" name="TextBox 87">
              <a:extLst>
                <a:ext uri="{FF2B5EF4-FFF2-40B4-BE49-F238E27FC236}">
                  <a16:creationId xmlns:a16="http://schemas.microsoft.com/office/drawing/2014/main" id="{F7FC9AC4-DA43-834D-819B-AE2D84BD77B3}"/>
                </a:ext>
              </a:extLst>
            </p:cNvPr>
            <p:cNvSpPr txBox="1"/>
            <p:nvPr/>
          </p:nvSpPr>
          <p:spPr>
            <a:xfrm>
              <a:off x="21960694" y="22724205"/>
              <a:ext cx="518092" cy="369332"/>
            </a:xfrm>
            <a:prstGeom prst="rect">
              <a:avLst/>
            </a:prstGeom>
            <a:noFill/>
          </p:spPr>
          <p:txBody>
            <a:bodyPr wrap="none" rtlCol="0">
              <a:spAutoFit/>
            </a:bodyPr>
            <a:lstStyle/>
            <a:p>
              <a:pPr algn="ctr"/>
              <a:r>
                <a:rPr lang="en-US" sz="1800" b="1" dirty="0">
                  <a:solidFill>
                    <a:schemeClr val="bg1"/>
                  </a:solidFill>
                  <a:latin typeface="Helvetica" pitchFamily="2" charset="0"/>
                </a:rPr>
                <a:t>(G)</a:t>
              </a:r>
            </a:p>
          </p:txBody>
        </p:sp>
        <p:sp>
          <p:nvSpPr>
            <p:cNvPr id="89" name="TextBox 88">
              <a:extLst>
                <a:ext uri="{FF2B5EF4-FFF2-40B4-BE49-F238E27FC236}">
                  <a16:creationId xmlns:a16="http://schemas.microsoft.com/office/drawing/2014/main" id="{D5122981-C19A-CD41-851B-D10B27C09639}"/>
                </a:ext>
              </a:extLst>
            </p:cNvPr>
            <p:cNvSpPr txBox="1"/>
            <p:nvPr/>
          </p:nvSpPr>
          <p:spPr>
            <a:xfrm>
              <a:off x="24152536" y="22719732"/>
              <a:ext cx="505268" cy="369332"/>
            </a:xfrm>
            <a:prstGeom prst="rect">
              <a:avLst/>
            </a:prstGeom>
            <a:noFill/>
          </p:spPr>
          <p:txBody>
            <a:bodyPr wrap="none" rtlCol="0">
              <a:spAutoFit/>
            </a:bodyPr>
            <a:lstStyle/>
            <a:p>
              <a:pPr algn="ctr"/>
              <a:r>
                <a:rPr lang="en-US" sz="1800" b="1" dirty="0">
                  <a:solidFill>
                    <a:schemeClr val="bg1"/>
                  </a:solidFill>
                  <a:latin typeface="Helvetica" pitchFamily="2" charset="0"/>
                </a:rPr>
                <a:t>(H)</a:t>
              </a:r>
            </a:p>
          </p:txBody>
        </p:sp>
        <p:sp>
          <p:nvSpPr>
            <p:cNvPr id="93" name="TextBox 92">
              <a:extLst>
                <a:ext uri="{FF2B5EF4-FFF2-40B4-BE49-F238E27FC236}">
                  <a16:creationId xmlns:a16="http://schemas.microsoft.com/office/drawing/2014/main" id="{C9DA0EFD-DD10-BC47-9873-2D03C1692E63}"/>
                </a:ext>
              </a:extLst>
            </p:cNvPr>
            <p:cNvSpPr txBox="1"/>
            <p:nvPr/>
          </p:nvSpPr>
          <p:spPr>
            <a:xfrm>
              <a:off x="26407926" y="22719732"/>
              <a:ext cx="402675" cy="369332"/>
            </a:xfrm>
            <a:prstGeom prst="rect">
              <a:avLst/>
            </a:prstGeom>
            <a:noFill/>
          </p:spPr>
          <p:txBody>
            <a:bodyPr wrap="none" rtlCol="0">
              <a:spAutoFit/>
            </a:bodyPr>
            <a:lstStyle/>
            <a:p>
              <a:pPr algn="ctr"/>
              <a:r>
                <a:rPr lang="en-US" sz="1800" b="1" dirty="0">
                  <a:solidFill>
                    <a:schemeClr val="bg1"/>
                  </a:solidFill>
                  <a:latin typeface="Helvetica" pitchFamily="2" charset="0"/>
                </a:rPr>
                <a:t>(I)</a:t>
              </a:r>
            </a:p>
          </p:txBody>
        </p:sp>
      </p:grpSp>
      <p:sp>
        <p:nvSpPr>
          <p:cNvPr id="58" name="TextBox 57">
            <a:extLst>
              <a:ext uri="{FF2B5EF4-FFF2-40B4-BE49-F238E27FC236}">
                <a16:creationId xmlns:a16="http://schemas.microsoft.com/office/drawing/2014/main" id="{82A564C9-0BCA-6F4F-B2E5-425494F7DB69}"/>
              </a:ext>
            </a:extLst>
          </p:cNvPr>
          <p:cNvSpPr txBox="1"/>
          <p:nvPr/>
        </p:nvSpPr>
        <p:spPr>
          <a:xfrm>
            <a:off x="13756640" y="29131369"/>
            <a:ext cx="7503160" cy="646331"/>
          </a:xfrm>
          <a:prstGeom prst="rect">
            <a:avLst/>
          </a:prstGeom>
          <a:noFill/>
        </p:spPr>
        <p:txBody>
          <a:bodyPr wrap="square" rtlCol="0">
            <a:spAutoFit/>
          </a:bodyPr>
          <a:lstStyle/>
          <a:p>
            <a:pPr algn="ctr"/>
            <a:r>
              <a:rPr lang="en-US" sz="1800" dirty="0">
                <a:latin typeface="Helvetica" pitchFamily="2" charset="0"/>
              </a:rPr>
              <a:t>Figure 4. Frequency of occurrence plots for all samples used in this study. Plots are grouped by facies.</a:t>
            </a:r>
          </a:p>
        </p:txBody>
      </p:sp>
      <p:sp>
        <p:nvSpPr>
          <p:cNvPr id="94" name="TextBox 93">
            <a:extLst>
              <a:ext uri="{FF2B5EF4-FFF2-40B4-BE49-F238E27FC236}">
                <a16:creationId xmlns:a16="http://schemas.microsoft.com/office/drawing/2014/main" id="{4FCC0CF7-4B8E-8846-962A-BD381E7DA952}"/>
              </a:ext>
            </a:extLst>
          </p:cNvPr>
          <p:cNvSpPr txBox="1"/>
          <p:nvPr/>
        </p:nvSpPr>
        <p:spPr>
          <a:xfrm>
            <a:off x="21064634" y="27779754"/>
            <a:ext cx="7586381" cy="2031325"/>
          </a:xfrm>
          <a:prstGeom prst="rect">
            <a:avLst/>
          </a:prstGeom>
          <a:noFill/>
        </p:spPr>
        <p:txBody>
          <a:bodyPr wrap="square" rtlCol="0">
            <a:spAutoFit/>
          </a:bodyPr>
          <a:lstStyle/>
          <a:p>
            <a:pPr algn="ctr"/>
            <a:r>
              <a:rPr lang="en-US" sz="1800" dirty="0">
                <a:latin typeface="Helvetica" pitchFamily="2" charset="0"/>
              </a:rPr>
              <a:t>Figure 5. Collage of representative SEM photomicrographs for each sample characterized for the first time in this study. A.) Bråvika </a:t>
            </a:r>
            <a:r>
              <a:rPr lang="en-US" sz="1800" dirty="0" err="1">
                <a:latin typeface="Helvetica" pitchFamily="2" charset="0"/>
              </a:rPr>
              <a:t>Mbr</a:t>
            </a:r>
            <a:r>
              <a:rPr lang="en-US" sz="1800" dirty="0">
                <a:latin typeface="Helvetica" pitchFamily="2" charset="0"/>
              </a:rPr>
              <a:t>. – Bråvika (BR) Sample 1; B.) Bråvika </a:t>
            </a:r>
            <a:r>
              <a:rPr lang="en-US" sz="1800" dirty="0" err="1">
                <a:latin typeface="Helvetica" pitchFamily="2" charset="0"/>
              </a:rPr>
              <a:t>Mbr</a:t>
            </a:r>
            <a:r>
              <a:rPr lang="en-US" sz="1800" dirty="0">
                <a:latin typeface="Helvetica" pitchFamily="2" charset="0"/>
              </a:rPr>
              <a:t>. – BR Sample 2; C.) Bråvika </a:t>
            </a:r>
            <a:r>
              <a:rPr lang="en-US" sz="1800" dirty="0" err="1">
                <a:latin typeface="Helvetica" pitchFamily="2" charset="0"/>
              </a:rPr>
              <a:t>Mbr</a:t>
            </a:r>
            <a:r>
              <a:rPr lang="en-US" sz="1800" dirty="0">
                <a:latin typeface="Helvetica" pitchFamily="2" charset="0"/>
              </a:rPr>
              <a:t>. – Buldrevågen (BU) Sample 1; D.) Bråvika </a:t>
            </a:r>
            <a:r>
              <a:rPr lang="en-US" sz="1800" dirty="0" err="1">
                <a:latin typeface="Helvetica" pitchFamily="2" charset="0"/>
              </a:rPr>
              <a:t>Mbr</a:t>
            </a:r>
            <a:r>
              <a:rPr lang="en-US" sz="1800" dirty="0">
                <a:latin typeface="Helvetica" pitchFamily="2" charset="0"/>
              </a:rPr>
              <a:t>. – BU Sample 2; E.) Bråvika </a:t>
            </a:r>
            <a:r>
              <a:rPr lang="en-US" sz="1800" dirty="0" err="1">
                <a:latin typeface="Helvetica" pitchFamily="2" charset="0"/>
              </a:rPr>
              <a:t>Mbr</a:t>
            </a:r>
            <a:r>
              <a:rPr lang="en-US" sz="1800" dirty="0">
                <a:latin typeface="Helvetica" pitchFamily="2" charset="0"/>
              </a:rPr>
              <a:t>. – BU Sample 3; F.) Lake Vanda, McMurdo Dry Valleys (MDV); G.) Lake Fryxell, MDV; H.) Lake Joyce, MDV; I.) Unconsolidated Till Moraine, Juneau Icefield, BC</a:t>
            </a:r>
          </a:p>
        </p:txBody>
      </p:sp>
      <p:sp>
        <p:nvSpPr>
          <p:cNvPr id="95" name="TextBox 94">
            <a:extLst>
              <a:ext uri="{FF2B5EF4-FFF2-40B4-BE49-F238E27FC236}">
                <a16:creationId xmlns:a16="http://schemas.microsoft.com/office/drawing/2014/main" id="{C1A98870-45FD-1C49-99E9-C8A0FF956447}"/>
              </a:ext>
            </a:extLst>
          </p:cNvPr>
          <p:cNvSpPr txBox="1"/>
          <p:nvPr/>
        </p:nvSpPr>
        <p:spPr>
          <a:xfrm>
            <a:off x="13813331" y="3687839"/>
            <a:ext cx="14939369" cy="3754874"/>
          </a:xfrm>
          <a:prstGeom prst="rect">
            <a:avLst/>
          </a:prstGeom>
          <a:noFill/>
          <a:ln w="76200">
            <a:solidFill>
              <a:schemeClr val="accent1"/>
            </a:solidFill>
          </a:ln>
          <a:effectLst/>
        </p:spPr>
        <p:txBody>
          <a:bodyPr wrap="square" rtlCol="0">
            <a:spAutoFit/>
          </a:bodyPr>
          <a:lstStyle/>
          <a:p>
            <a:pPr algn="ctr"/>
            <a:endParaRPr lang="en-US" sz="800" dirty="0">
              <a:latin typeface="Helvetica" pitchFamily="2" charset="0"/>
              <a:ea typeface="Georgia" charset="0"/>
              <a:cs typeface="Futura Medium" panose="020B0602020204020303" pitchFamily="34" charset="-79"/>
            </a:endParaRPr>
          </a:p>
          <a:p>
            <a:pPr algn="ctr"/>
            <a:r>
              <a:rPr lang="en-US" sz="3700" dirty="0">
                <a:latin typeface="Helvetica" pitchFamily="2" charset="0"/>
                <a:ea typeface="Georgia" charset="0"/>
                <a:cs typeface="Futura Medium" panose="020B0602020204020303" pitchFamily="34" charset="-79"/>
              </a:rPr>
              <a:t>We used </a:t>
            </a:r>
            <a:r>
              <a:rPr lang="en-US" sz="3700" b="1" dirty="0">
                <a:latin typeface="Helvetica" pitchFamily="2" charset="0"/>
                <a:ea typeface="Georgia" charset="0"/>
                <a:cs typeface="Futura Medium" panose="020B0602020204020303" pitchFamily="34" charset="-79"/>
              </a:rPr>
              <a:t>scanning electron microscopy (SEM)</a:t>
            </a:r>
            <a:r>
              <a:rPr lang="en-US" sz="3700" dirty="0">
                <a:latin typeface="Helvetica" pitchFamily="2" charset="0"/>
                <a:ea typeface="Georgia" charset="0"/>
                <a:cs typeface="Futura Medium" panose="020B0602020204020303" pitchFamily="34" charset="-79"/>
              </a:rPr>
              <a:t> to </a:t>
            </a:r>
            <a:r>
              <a:rPr lang="en-US" sz="3700" b="1" dirty="0">
                <a:latin typeface="Helvetica" pitchFamily="2" charset="0"/>
                <a:ea typeface="Georgia" charset="0"/>
                <a:cs typeface="Futura Medium" panose="020B0602020204020303" pitchFamily="34" charset="-79"/>
              </a:rPr>
              <a:t>constrain the depositional environment and paleoclimate </a:t>
            </a:r>
            <a:r>
              <a:rPr lang="en-US" sz="3700" dirty="0">
                <a:latin typeface="Helvetica" pitchFamily="2" charset="0"/>
                <a:ea typeface="Georgia" charset="0"/>
                <a:cs typeface="Futura Medium" panose="020B0602020204020303" pitchFamily="34" charset="-79"/>
              </a:rPr>
              <a:t>of the </a:t>
            </a:r>
            <a:r>
              <a:rPr lang="en-US" sz="3700" b="1" dirty="0">
                <a:latin typeface="Helvetica" pitchFamily="2" charset="0"/>
                <a:ea typeface="Georgia" charset="0"/>
                <a:cs typeface="Futura Medium" panose="020B0602020204020303" pitchFamily="34" charset="-79"/>
              </a:rPr>
              <a:t>Neoproterozoic Bråvika Member </a:t>
            </a:r>
            <a:r>
              <a:rPr lang="en-US" sz="3700" dirty="0">
                <a:latin typeface="Helvetica" pitchFamily="2" charset="0"/>
                <a:ea typeface="Georgia" charset="0"/>
                <a:cs typeface="Futura Medium" panose="020B0602020204020303" pitchFamily="34" charset="-79"/>
              </a:rPr>
              <a:t>in Northeastern Svalbard. We find that the Bråvika represents a </a:t>
            </a:r>
            <a:r>
              <a:rPr lang="en-US" sz="3700" b="1" dirty="0">
                <a:latin typeface="Helvetica" pitchFamily="2" charset="0"/>
                <a:ea typeface="Georgia" charset="0"/>
                <a:cs typeface="Futura Medium" panose="020B0602020204020303" pitchFamily="34" charset="-79"/>
              </a:rPr>
              <a:t>periglacial aeolian facies</a:t>
            </a:r>
            <a:r>
              <a:rPr lang="en-US" sz="3700" dirty="0">
                <a:latin typeface="Helvetica" pitchFamily="2" charset="0"/>
                <a:ea typeface="Georgia" charset="0"/>
                <a:cs typeface="Futura Medium" panose="020B0602020204020303" pitchFamily="34" charset="-79"/>
              </a:rPr>
              <a:t>, which</a:t>
            </a:r>
            <a:r>
              <a:rPr lang="en-US" sz="3700" b="1" dirty="0">
                <a:latin typeface="Helvetica" pitchFamily="2" charset="0"/>
                <a:ea typeface="Georgia" charset="0"/>
                <a:cs typeface="Futura Medium" panose="020B0602020204020303" pitchFamily="34" charset="-79"/>
              </a:rPr>
              <a:t> agrees with field observations in Svalbard </a:t>
            </a:r>
            <a:r>
              <a:rPr lang="en-US" sz="3700" dirty="0">
                <a:latin typeface="Helvetica" pitchFamily="2" charset="0"/>
                <a:ea typeface="Georgia" charset="0"/>
                <a:cs typeface="Futura Medium" panose="020B0602020204020303" pitchFamily="34" charset="-79"/>
              </a:rPr>
              <a:t>and implies </a:t>
            </a:r>
            <a:r>
              <a:rPr lang="en-US" sz="3700" b="1" dirty="0">
                <a:latin typeface="Helvetica" pitchFamily="2" charset="0"/>
                <a:ea typeface="Georgia" charset="0"/>
                <a:cs typeface="Futura Medium" panose="020B0602020204020303" pitchFamily="34" charset="-79"/>
              </a:rPr>
              <a:t>synchronous, subaerial deposition with the Marinoan “Snowball Earth” glaciation</a:t>
            </a:r>
            <a:r>
              <a:rPr lang="en-US" sz="3700" dirty="0">
                <a:latin typeface="Helvetica" pitchFamily="2" charset="0"/>
                <a:ea typeface="Georgia" charset="0"/>
                <a:cs typeface="Futura Medium" panose="020B0602020204020303" pitchFamily="34" charset="-79"/>
              </a:rPr>
              <a:t>.</a:t>
            </a:r>
          </a:p>
          <a:p>
            <a:pPr algn="ctr"/>
            <a:endParaRPr lang="en-US" sz="800" dirty="0">
              <a:latin typeface="Helvetica" pitchFamily="2" charset="0"/>
              <a:ea typeface="Georgia" charset="0"/>
              <a:cs typeface="Futura Medium" panose="020B0602020204020303" pitchFamily="34" charset="-79"/>
            </a:endParaRPr>
          </a:p>
        </p:txBody>
      </p:sp>
      <p:sp>
        <p:nvSpPr>
          <p:cNvPr id="28" name="TextBox 27">
            <a:extLst>
              <a:ext uri="{FF2B5EF4-FFF2-40B4-BE49-F238E27FC236}">
                <a16:creationId xmlns:a16="http://schemas.microsoft.com/office/drawing/2014/main" id="{E0E44D32-12AD-BF48-BC94-10377A8FD432}"/>
              </a:ext>
            </a:extLst>
          </p:cNvPr>
          <p:cNvSpPr txBox="1"/>
          <p:nvPr/>
        </p:nvSpPr>
        <p:spPr>
          <a:xfrm>
            <a:off x="13771081" y="18940307"/>
            <a:ext cx="14879934" cy="1015663"/>
          </a:xfrm>
          <a:prstGeom prst="rect">
            <a:avLst/>
          </a:prstGeom>
          <a:noFill/>
        </p:spPr>
        <p:txBody>
          <a:bodyPr wrap="square" rtlCol="0">
            <a:spAutoFit/>
          </a:bodyPr>
          <a:lstStyle/>
          <a:p>
            <a:pPr algn="ctr"/>
            <a:r>
              <a:rPr lang="en-US" sz="2000" dirty="0">
                <a:latin typeface="Helvetica" pitchFamily="2" charset="0"/>
              </a:rPr>
              <a:t>Figure 6. NMDS ordination of all samples. The length (magnitude) of the arrows indicate the strength of the correlation coefficient between the microtextures (variables) and the scores of the samples. The proximity of samples to each other indicates their degree of similarity. Samples opposite of each other (~180°) are the most dissimilar.</a:t>
            </a:r>
          </a:p>
        </p:txBody>
      </p:sp>
      <p:pic>
        <p:nvPicPr>
          <p:cNvPr id="30" name="Picture 29" descr="A close up of a map&#10;&#10;Description automatically generated">
            <a:extLst>
              <a:ext uri="{FF2B5EF4-FFF2-40B4-BE49-F238E27FC236}">
                <a16:creationId xmlns:a16="http://schemas.microsoft.com/office/drawing/2014/main" id="{7D736F1C-92DF-6F4E-B85C-3A026E8E0ACA}"/>
              </a:ext>
            </a:extLst>
          </p:cNvPr>
          <p:cNvPicPr>
            <a:picLocks noChangeAspect="1"/>
          </p:cNvPicPr>
          <p:nvPr/>
        </p:nvPicPr>
        <p:blipFill rotWithShape="1">
          <a:blip r:embed="rId26"/>
          <a:srcRect l="5069" t="6821" b="6203"/>
          <a:stretch/>
        </p:blipFill>
        <p:spPr>
          <a:xfrm>
            <a:off x="13811247" y="9030422"/>
            <a:ext cx="14880592" cy="9915463"/>
          </a:xfrm>
          <a:prstGeom prst="rect">
            <a:avLst/>
          </a:prstGeom>
        </p:spPr>
      </p:pic>
      <p:grpSp>
        <p:nvGrpSpPr>
          <p:cNvPr id="64" name="Group 63">
            <a:extLst>
              <a:ext uri="{FF2B5EF4-FFF2-40B4-BE49-F238E27FC236}">
                <a16:creationId xmlns:a16="http://schemas.microsoft.com/office/drawing/2014/main" id="{E228B4F0-758B-AA45-84F0-626CDA1FDD84}"/>
              </a:ext>
            </a:extLst>
          </p:cNvPr>
          <p:cNvGrpSpPr/>
          <p:nvPr/>
        </p:nvGrpSpPr>
        <p:grpSpPr>
          <a:xfrm>
            <a:off x="6135424" y="26865524"/>
            <a:ext cx="1986119" cy="1998229"/>
            <a:chOff x="6135424" y="26884650"/>
            <a:chExt cx="1986119" cy="1998229"/>
          </a:xfrm>
        </p:grpSpPr>
        <p:pic>
          <p:nvPicPr>
            <p:cNvPr id="50" name="Picture 49" descr="A picture containing clock&#10;&#10;Description automatically generated">
              <a:extLst>
                <a:ext uri="{FF2B5EF4-FFF2-40B4-BE49-F238E27FC236}">
                  <a16:creationId xmlns:a16="http://schemas.microsoft.com/office/drawing/2014/main" id="{3DB29CE8-ACEB-6049-A866-4158498F1AAF}"/>
                </a:ext>
              </a:extLst>
            </p:cNvPr>
            <p:cNvPicPr>
              <a:picLocks noChangeAspect="1"/>
            </p:cNvPicPr>
            <p:nvPr/>
          </p:nvPicPr>
          <p:blipFill>
            <a:blip r:embed="rId27"/>
            <a:stretch>
              <a:fillRect/>
            </a:stretch>
          </p:blipFill>
          <p:spPr>
            <a:xfrm>
              <a:off x="6135424" y="26884650"/>
              <a:ext cx="1986119" cy="1998229"/>
            </a:xfrm>
            <a:prstGeom prst="rect">
              <a:avLst/>
            </a:prstGeom>
          </p:spPr>
        </p:pic>
        <p:sp>
          <p:nvSpPr>
            <p:cNvPr id="63" name="Rectangle 62">
              <a:extLst>
                <a:ext uri="{FF2B5EF4-FFF2-40B4-BE49-F238E27FC236}">
                  <a16:creationId xmlns:a16="http://schemas.microsoft.com/office/drawing/2014/main" id="{C18A69DD-043F-DA43-BF35-F4E35ED8FDC2}"/>
                </a:ext>
              </a:extLst>
            </p:cNvPr>
            <p:cNvSpPr/>
            <p:nvPr/>
          </p:nvSpPr>
          <p:spPr>
            <a:xfrm rot="19802214">
              <a:off x="7128483" y="28094152"/>
              <a:ext cx="208020" cy="210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9" name="Straight Connector 68">
            <a:extLst>
              <a:ext uri="{FF2B5EF4-FFF2-40B4-BE49-F238E27FC236}">
                <a16:creationId xmlns:a16="http://schemas.microsoft.com/office/drawing/2014/main" id="{82D8C85A-ECC3-4444-9BA0-5015F63C10D2}"/>
              </a:ext>
            </a:extLst>
          </p:cNvPr>
          <p:cNvCxnSpPr>
            <a:cxnSpLocks/>
          </p:cNvCxnSpPr>
          <p:nvPr/>
        </p:nvCxnSpPr>
        <p:spPr>
          <a:xfrm>
            <a:off x="6495357" y="26510915"/>
            <a:ext cx="133162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C5C623F1-CF96-0F4C-9EB1-BB46D06BB1A3}"/>
              </a:ext>
            </a:extLst>
          </p:cNvPr>
          <p:cNvPicPr>
            <a:picLocks noChangeAspect="1"/>
          </p:cNvPicPr>
          <p:nvPr/>
        </p:nvPicPr>
        <p:blipFill>
          <a:blip r:embed="rId28"/>
          <a:stretch>
            <a:fillRect/>
          </a:stretch>
        </p:blipFill>
        <p:spPr>
          <a:xfrm>
            <a:off x="6727534" y="25189208"/>
            <a:ext cx="867269" cy="1225822"/>
          </a:xfrm>
          <a:prstGeom prst="rect">
            <a:avLst/>
          </a:prstGeom>
        </p:spPr>
      </p:pic>
      <p:sp>
        <p:nvSpPr>
          <p:cNvPr id="72" name="TextBox 71">
            <a:extLst>
              <a:ext uri="{FF2B5EF4-FFF2-40B4-BE49-F238E27FC236}">
                <a16:creationId xmlns:a16="http://schemas.microsoft.com/office/drawing/2014/main" id="{A2D4F4EB-D3C0-4C43-B247-1B31B768CD5E}"/>
              </a:ext>
            </a:extLst>
          </p:cNvPr>
          <p:cNvSpPr txBox="1"/>
          <p:nvPr/>
        </p:nvSpPr>
        <p:spPr>
          <a:xfrm>
            <a:off x="6802515" y="26510915"/>
            <a:ext cx="723275" cy="307777"/>
          </a:xfrm>
          <a:prstGeom prst="rect">
            <a:avLst/>
          </a:prstGeom>
          <a:noFill/>
        </p:spPr>
        <p:txBody>
          <a:bodyPr wrap="none" rtlCol="0">
            <a:spAutoFit/>
          </a:bodyPr>
          <a:lstStyle/>
          <a:p>
            <a:r>
              <a:rPr lang="en-US" sz="1400" dirty="0"/>
              <a:t>100 km</a:t>
            </a:r>
          </a:p>
        </p:txBody>
      </p:sp>
      <p:sp>
        <p:nvSpPr>
          <p:cNvPr id="73" name="TextBox 72">
            <a:extLst>
              <a:ext uri="{FF2B5EF4-FFF2-40B4-BE49-F238E27FC236}">
                <a16:creationId xmlns:a16="http://schemas.microsoft.com/office/drawing/2014/main" id="{91DE2D33-0444-0B44-8063-E53FA2B407F3}"/>
              </a:ext>
            </a:extLst>
          </p:cNvPr>
          <p:cNvSpPr txBox="1"/>
          <p:nvPr/>
        </p:nvSpPr>
        <p:spPr>
          <a:xfrm>
            <a:off x="33367287" y="17957476"/>
            <a:ext cx="7922916" cy="6294031"/>
          </a:xfrm>
          <a:prstGeom prst="rect">
            <a:avLst/>
          </a:prstGeom>
          <a:noFill/>
        </p:spPr>
        <p:txBody>
          <a:bodyPr wrap="square" rtlCol="0">
            <a:spAutoFit/>
          </a:bodyPr>
          <a:lstStyle/>
          <a:p>
            <a:pPr marL="457200" indent="-457200">
              <a:buFont typeface="Arial" panose="020B0604020202020204" pitchFamily="34" charset="0"/>
              <a:buChar char="•"/>
            </a:pPr>
            <a:r>
              <a:rPr lang="en-US" sz="3100" dirty="0">
                <a:latin typeface="Helvetica" pitchFamily="2" charset="0"/>
              </a:rPr>
              <a:t>NMDS analysis indicates that Bråvika and Buldrevågen samples are most closely related to </a:t>
            </a:r>
            <a:r>
              <a:rPr lang="en-US" sz="3100" b="1" dirty="0">
                <a:latin typeface="Helvetica" pitchFamily="2" charset="0"/>
              </a:rPr>
              <a:t>periglacial aeolian facies</a:t>
            </a:r>
            <a:r>
              <a:rPr lang="en-US" sz="3100" dirty="0">
                <a:latin typeface="Helvetica" pitchFamily="2" charset="0"/>
              </a:rPr>
              <a:t>.</a:t>
            </a:r>
          </a:p>
          <a:p>
            <a:pPr marL="457200" indent="-457200">
              <a:buFont typeface="Arial" panose="020B0604020202020204" pitchFamily="34" charset="0"/>
              <a:buChar char="•"/>
            </a:pPr>
            <a:r>
              <a:rPr lang="en-US" sz="3100" dirty="0">
                <a:latin typeface="Helvetica" pitchFamily="2" charset="0"/>
              </a:rPr>
              <a:t>Agrees with recent field observations of the Bråvika </a:t>
            </a:r>
            <a:r>
              <a:rPr lang="en-US" sz="3100" dirty="0" err="1">
                <a:latin typeface="Helvetica" pitchFamily="2" charset="0"/>
              </a:rPr>
              <a:t>Mbr</a:t>
            </a:r>
            <a:r>
              <a:rPr lang="en-US" sz="3100" dirty="0">
                <a:latin typeface="Helvetica" pitchFamily="2" charset="0"/>
              </a:rPr>
              <a:t>. (Figure 8) that </a:t>
            </a:r>
            <a:r>
              <a:rPr lang="en-US" sz="3100" b="1" dirty="0">
                <a:latin typeface="Helvetica" pitchFamily="2" charset="0"/>
              </a:rPr>
              <a:t>indicate synchronous deposition during the Marinoan “Snowball Earth” glaciation.</a:t>
            </a:r>
          </a:p>
          <a:p>
            <a:pPr marL="457200" indent="-457200">
              <a:buFont typeface="Arial" panose="020B0604020202020204" pitchFamily="34" charset="0"/>
              <a:buChar char="•"/>
            </a:pPr>
            <a:r>
              <a:rPr lang="en-US" sz="3100" dirty="0">
                <a:latin typeface="Helvetica" pitchFamily="2" charset="0"/>
              </a:rPr>
              <a:t>Provides evidence for </a:t>
            </a:r>
            <a:r>
              <a:rPr lang="en-US" sz="3100" b="1" dirty="0">
                <a:latin typeface="Helvetica" pitchFamily="2" charset="0"/>
              </a:rPr>
              <a:t>subaerial exposure of landmasses during at least one Cryogenian glaciation </a:t>
            </a:r>
            <a:r>
              <a:rPr lang="en-US" sz="3100" b="1" dirty="0">
                <a:latin typeface="Helvetica" pitchFamily="2" charset="0"/>
                <a:sym typeface="Wingdings" pitchFamily="2" charset="2"/>
              </a:rPr>
              <a:t> </a:t>
            </a:r>
            <a:r>
              <a:rPr lang="en-US" sz="3100" dirty="0">
                <a:latin typeface="Helvetica" pitchFamily="2" charset="0"/>
                <a:sym typeface="Wingdings" pitchFamily="2" charset="2"/>
              </a:rPr>
              <a:t>implications for “snowball” vs. “</a:t>
            </a:r>
            <a:r>
              <a:rPr lang="en-US" sz="3100" dirty="0" err="1">
                <a:latin typeface="Helvetica" pitchFamily="2" charset="0"/>
                <a:sym typeface="Wingdings" pitchFamily="2" charset="2"/>
              </a:rPr>
              <a:t>slushball</a:t>
            </a:r>
            <a:r>
              <a:rPr lang="en-US" sz="3100" dirty="0">
                <a:latin typeface="Helvetica" pitchFamily="2" charset="0"/>
                <a:sym typeface="Wingdings" pitchFamily="2" charset="2"/>
              </a:rPr>
              <a:t>” models of Neoproterozoic </a:t>
            </a:r>
            <a:r>
              <a:rPr lang="en-US" sz="3100" dirty="0" err="1">
                <a:latin typeface="Helvetica" pitchFamily="2" charset="0"/>
                <a:sym typeface="Wingdings" pitchFamily="2" charset="2"/>
              </a:rPr>
              <a:t>panglaciations</a:t>
            </a:r>
            <a:r>
              <a:rPr lang="en-US" sz="3100" dirty="0">
                <a:latin typeface="Helvetica" pitchFamily="2" charset="0"/>
                <a:sym typeface="Wingdings" pitchFamily="2" charset="2"/>
              </a:rPr>
              <a:t>.</a:t>
            </a:r>
            <a:endParaRPr lang="en-US" sz="3100" b="1" dirty="0">
              <a:latin typeface="Helvetica" pitchFamily="2" charset="0"/>
            </a:endParaRPr>
          </a:p>
        </p:txBody>
      </p:sp>
      <p:sp>
        <p:nvSpPr>
          <p:cNvPr id="77" name="TextBox 76">
            <a:extLst>
              <a:ext uri="{FF2B5EF4-FFF2-40B4-BE49-F238E27FC236}">
                <a16:creationId xmlns:a16="http://schemas.microsoft.com/office/drawing/2014/main" id="{B92FA832-7629-0D42-A643-77CD196D5B57}"/>
              </a:ext>
            </a:extLst>
          </p:cNvPr>
          <p:cNvSpPr txBox="1"/>
          <p:nvPr/>
        </p:nvSpPr>
        <p:spPr>
          <a:xfrm>
            <a:off x="29110701" y="24140559"/>
            <a:ext cx="12151599" cy="584775"/>
          </a:xfrm>
          <a:prstGeom prst="rect">
            <a:avLst/>
          </a:prstGeom>
          <a:noFill/>
        </p:spPr>
        <p:txBody>
          <a:bodyPr wrap="square" rtlCol="0">
            <a:spAutoFit/>
          </a:bodyPr>
          <a:lstStyle/>
          <a:p>
            <a:r>
              <a:rPr lang="en-US" sz="1600" dirty="0">
                <a:latin typeface="Helvetica" pitchFamily="2" charset="0"/>
              </a:rPr>
              <a:t>Figure 8. Field photos of the Bråvika </a:t>
            </a:r>
            <a:r>
              <a:rPr lang="en-US" sz="1600" dirty="0" err="1">
                <a:latin typeface="Helvetica" pitchFamily="2" charset="0"/>
              </a:rPr>
              <a:t>Mbr</a:t>
            </a:r>
            <a:r>
              <a:rPr lang="en-US" sz="1600" dirty="0">
                <a:latin typeface="Helvetica" pitchFamily="2" charset="0"/>
              </a:rPr>
              <a:t>. at Buldrevågen. A.) Boulders with a clast of the Wilsonbreen Fm. (circled in yellow) and with ice-cemented clasts (dark orange, outlined in white). B.) Trough cross-stratification in Buldrevågen (outlined in yellow).</a:t>
            </a:r>
          </a:p>
        </p:txBody>
      </p:sp>
    </p:spTree>
    <p:extLst>
      <p:ext uri="{BB962C8B-B14F-4D97-AF65-F5344CB8AC3E}">
        <p14:creationId xmlns:p14="http://schemas.microsoft.com/office/powerpoint/2010/main" val="3727770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8886</TotalTime>
  <Words>1512</Words>
  <Application>Microsoft Macintosh PowerPoint</Application>
  <PresentationFormat>Custom</PresentationFormat>
  <Paragraphs>89</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Futura Medium</vt:lpstr>
      <vt:lpstr>Georgia</vt:lpstr>
      <vt:lpstr>Helvetica</vt:lpstr>
      <vt:lpstr>Office Theme</vt:lpstr>
      <vt:lpstr>  Linking Sedimentary Textures to Neoproterozoic  Climate Dynamics   Jocelyn N. Reahl, Marjorie D. Cantine, Julia Wilcots, Tyler J. Mackey, Kristin D. Bergmann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 Reahl</dc:creator>
  <cp:lastModifiedBy>Harry Reahl</cp:lastModifiedBy>
  <cp:revision>261</cp:revision>
  <cp:lastPrinted>2017-12-08T00:05:43Z</cp:lastPrinted>
  <dcterms:created xsi:type="dcterms:W3CDTF">2017-12-02T17:46:57Z</dcterms:created>
  <dcterms:modified xsi:type="dcterms:W3CDTF">2019-12-06T02:12:29Z</dcterms:modified>
</cp:coreProperties>
</file>